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3"/>
  </p:handoutMasterIdLst>
  <p:sldIdLst>
    <p:sldId id="274" r:id="rId2"/>
    <p:sldId id="256" r:id="rId3"/>
    <p:sldId id="258" r:id="rId4"/>
    <p:sldId id="259" r:id="rId5"/>
    <p:sldId id="260" r:id="rId6"/>
    <p:sldId id="257" r:id="rId7"/>
    <p:sldId id="261" r:id="rId8"/>
    <p:sldId id="262" r:id="rId9"/>
    <p:sldId id="277" r:id="rId10"/>
    <p:sldId id="263" r:id="rId11"/>
    <p:sldId id="264" r:id="rId12"/>
    <p:sldId id="276" r:id="rId13"/>
    <p:sldId id="265" r:id="rId14"/>
    <p:sldId id="268" r:id="rId15"/>
    <p:sldId id="266" r:id="rId16"/>
    <p:sldId id="269" r:id="rId17"/>
    <p:sldId id="270" r:id="rId18"/>
    <p:sldId id="275" r:id="rId19"/>
    <p:sldId id="271" r:id="rId20"/>
    <p:sldId id="272" r:id="rId21"/>
    <p:sldId id="273" r:id="rId22"/>
  </p:sldIdLst>
  <p:sldSz cx="42808525" cy="30279975"/>
  <p:notesSz cx="29465588" cy="41744900"/>
  <p:defaultTextStyle>
    <a:defPPr>
      <a:defRPr lang="en-US"/>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6560" autoAdjust="0"/>
  </p:normalViewPr>
  <p:slideViewPr>
    <p:cSldViewPr>
      <p:cViewPr>
        <p:scale>
          <a:sx n="30" d="100"/>
          <a:sy n="30" d="100"/>
        </p:scale>
        <p:origin x="984" y="654"/>
      </p:cViewPr>
      <p:guideLst>
        <p:guide orient="horz" pos="9537"/>
        <p:guide pos="1348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2768263" cy="20875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16690975" y="0"/>
            <a:ext cx="12768263" cy="2087563"/>
          </a:xfrm>
          <a:prstGeom prst="rect">
            <a:avLst/>
          </a:prstGeom>
        </p:spPr>
        <p:txBody>
          <a:bodyPr vert="horz" lIns="91440" tIns="45720" rIns="91440" bIns="45720" rtlCol="0"/>
          <a:lstStyle>
            <a:lvl1pPr algn="r">
              <a:defRPr sz="1200"/>
            </a:lvl1pPr>
          </a:lstStyle>
          <a:p>
            <a:fld id="{2511DCCF-0027-4DD3-A52A-B9031B8D5982}" type="datetimeFigureOut">
              <a:rPr lang="en-GB" smtClean="0"/>
              <a:t>09/10/2012</a:t>
            </a:fld>
            <a:endParaRPr lang="en-GB"/>
          </a:p>
        </p:txBody>
      </p:sp>
      <p:sp>
        <p:nvSpPr>
          <p:cNvPr id="4" name="Footer Placeholder 3"/>
          <p:cNvSpPr>
            <a:spLocks noGrp="1"/>
          </p:cNvSpPr>
          <p:nvPr>
            <p:ph type="ftr" sz="quarter" idx="2"/>
          </p:nvPr>
        </p:nvSpPr>
        <p:spPr>
          <a:xfrm>
            <a:off x="0" y="39650988"/>
            <a:ext cx="12768263" cy="20859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16690975" y="39650988"/>
            <a:ext cx="12768263" cy="2085975"/>
          </a:xfrm>
          <a:prstGeom prst="rect">
            <a:avLst/>
          </a:prstGeom>
        </p:spPr>
        <p:txBody>
          <a:bodyPr vert="horz" lIns="91440" tIns="45720" rIns="91440" bIns="45720" rtlCol="0" anchor="b"/>
          <a:lstStyle>
            <a:lvl1pPr algn="r">
              <a:defRPr sz="1200"/>
            </a:lvl1pPr>
          </a:lstStyle>
          <a:p>
            <a:fld id="{25A67EEB-0088-40CB-8B62-F81A3ED49A0B}" type="slidenum">
              <a:rPr lang="en-GB" smtClean="0"/>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640" y="9406421"/>
            <a:ext cx="36387247" cy="6490569"/>
          </a:xfrm>
        </p:spPr>
        <p:txBody>
          <a:bodyPr/>
          <a:lstStyle/>
          <a:p>
            <a:r>
              <a:rPr lang="en-US" smtClean="0"/>
              <a:t>Click to edit Master title style</a:t>
            </a:r>
            <a:endParaRPr lang="en-GB"/>
          </a:p>
        </p:txBody>
      </p:sp>
      <p:sp>
        <p:nvSpPr>
          <p:cNvPr id="3" name="Subtitle 2"/>
          <p:cNvSpPr>
            <a:spLocks noGrp="1"/>
          </p:cNvSpPr>
          <p:nvPr>
            <p:ph type="subTitle" idx="1"/>
          </p:nvPr>
        </p:nvSpPr>
        <p:spPr>
          <a:xfrm>
            <a:off x="6421279" y="17158652"/>
            <a:ext cx="29965968" cy="7738216"/>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5CA485F-AD64-4CA2-B396-76B1B00C2C71}" type="datetimeFigureOut">
              <a:rPr lang="en-GB" smtClean="0"/>
              <a:pPr/>
              <a:t>09/10/2012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CAC651-DF33-4DEB-9DAD-685A240C6A3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5CA485F-AD64-4CA2-B396-76B1B00C2C71}" type="datetimeFigureOut">
              <a:rPr lang="en-GB" smtClean="0"/>
              <a:pPr/>
              <a:t>09/10/2012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CAC651-DF33-4DEB-9DAD-685A240C6A3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036181" y="1212605"/>
            <a:ext cx="9631918" cy="2583610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140427" y="1212605"/>
            <a:ext cx="28182279" cy="2583610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5CA485F-AD64-4CA2-B396-76B1B00C2C71}" type="datetimeFigureOut">
              <a:rPr lang="en-GB" smtClean="0"/>
              <a:pPr/>
              <a:t>09/10/2012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CAC651-DF33-4DEB-9DAD-685A240C6A3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5CA485F-AD64-4CA2-B396-76B1B00C2C71}" type="datetimeFigureOut">
              <a:rPr lang="en-GB" smtClean="0"/>
              <a:pPr/>
              <a:t>09/10/2012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CAC651-DF33-4DEB-9DAD-685A240C6A3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81580" y="19457690"/>
            <a:ext cx="36387247" cy="6013939"/>
          </a:xfrm>
        </p:spPr>
        <p:txBody>
          <a:bodyPr anchor="t"/>
          <a:lstStyle>
            <a:lvl1pPr algn="l">
              <a:defRPr sz="18300" b="1" cap="all"/>
            </a:lvl1pPr>
          </a:lstStyle>
          <a:p>
            <a:r>
              <a:rPr lang="en-US" smtClean="0"/>
              <a:t>Click to edit Master title style</a:t>
            </a:r>
            <a:endParaRPr lang="en-GB"/>
          </a:p>
        </p:txBody>
      </p:sp>
      <p:sp>
        <p:nvSpPr>
          <p:cNvPr id="3" name="Text Placeholder 2"/>
          <p:cNvSpPr>
            <a:spLocks noGrp="1"/>
          </p:cNvSpPr>
          <p:nvPr>
            <p:ph type="body" idx="1"/>
          </p:nvPr>
        </p:nvSpPr>
        <p:spPr>
          <a:xfrm>
            <a:off x="3381580" y="12833948"/>
            <a:ext cx="36387247" cy="6623742"/>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CA485F-AD64-4CA2-B396-76B1B00C2C71}" type="datetimeFigureOut">
              <a:rPr lang="en-GB" smtClean="0"/>
              <a:pPr/>
              <a:t>09/10/2012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CAC651-DF33-4DEB-9DAD-685A240C6A3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140427" y="7065330"/>
            <a:ext cx="18907099" cy="19983384"/>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1761001" y="7065330"/>
            <a:ext cx="18907099" cy="19983384"/>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5CA485F-AD64-4CA2-B396-76B1B00C2C71}" type="datetimeFigureOut">
              <a:rPr lang="en-GB" smtClean="0"/>
              <a:pPr/>
              <a:t>09/10/2012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CAC651-DF33-4DEB-9DAD-685A240C6A3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2140426" y="6777951"/>
            <a:ext cx="18914533" cy="282472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2140426" y="9602677"/>
            <a:ext cx="18914533" cy="17446034"/>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21746138" y="6777951"/>
            <a:ext cx="18921963" cy="282472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21746138" y="9602677"/>
            <a:ext cx="18921963" cy="17446034"/>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5CA485F-AD64-4CA2-B396-76B1B00C2C71}" type="datetimeFigureOut">
              <a:rPr lang="en-GB" smtClean="0"/>
              <a:pPr/>
              <a:t>09/10/2012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3CAC651-DF33-4DEB-9DAD-685A240C6A3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5CA485F-AD64-4CA2-B396-76B1B00C2C71}" type="datetimeFigureOut">
              <a:rPr lang="en-GB" smtClean="0"/>
              <a:pPr/>
              <a:t>09/10/2012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3CAC651-DF33-4DEB-9DAD-685A240C6A3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CA485F-AD64-4CA2-B396-76B1B00C2C71}" type="datetimeFigureOut">
              <a:rPr lang="en-GB" smtClean="0"/>
              <a:pPr/>
              <a:t>09/10/2012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3CAC651-DF33-4DEB-9DAD-685A240C6A3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40429" y="1205591"/>
            <a:ext cx="14083710" cy="5130774"/>
          </a:xfrm>
        </p:spPr>
        <p:txBody>
          <a:bodyPr anchor="b"/>
          <a:lstStyle>
            <a:lvl1pPr algn="l">
              <a:defRPr sz="9100" b="1"/>
            </a:lvl1pPr>
          </a:lstStyle>
          <a:p>
            <a:r>
              <a:rPr lang="en-US" smtClean="0"/>
              <a:t>Click to edit Master title style</a:t>
            </a:r>
            <a:endParaRPr lang="en-GB"/>
          </a:p>
        </p:txBody>
      </p:sp>
      <p:sp>
        <p:nvSpPr>
          <p:cNvPr id="3" name="Content Placeholder 2"/>
          <p:cNvSpPr>
            <a:spLocks noGrp="1"/>
          </p:cNvSpPr>
          <p:nvPr>
            <p:ph idx="1"/>
          </p:nvPr>
        </p:nvSpPr>
        <p:spPr>
          <a:xfrm>
            <a:off x="16736946" y="1205594"/>
            <a:ext cx="23931154" cy="2584312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2140429" y="6336367"/>
            <a:ext cx="14083710" cy="20712346"/>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CA485F-AD64-4CA2-B396-76B1B00C2C71}" type="datetimeFigureOut">
              <a:rPr lang="en-GB" smtClean="0"/>
              <a:pPr/>
              <a:t>09/10/2012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CAC651-DF33-4DEB-9DAD-685A240C6A3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773" y="21195982"/>
            <a:ext cx="25685115" cy="2502306"/>
          </a:xfrm>
        </p:spPr>
        <p:txBody>
          <a:bodyPr anchor="b"/>
          <a:lstStyle>
            <a:lvl1pPr algn="l">
              <a:defRPr sz="9100" b="1"/>
            </a:lvl1pPr>
          </a:lstStyle>
          <a:p>
            <a:r>
              <a:rPr lang="en-US" smtClean="0"/>
              <a:t>Click to edit Master title style</a:t>
            </a:r>
            <a:endParaRPr lang="en-GB"/>
          </a:p>
        </p:txBody>
      </p:sp>
      <p:sp>
        <p:nvSpPr>
          <p:cNvPr id="3" name="Picture Placeholder 2"/>
          <p:cNvSpPr>
            <a:spLocks noGrp="1"/>
          </p:cNvSpPr>
          <p:nvPr>
            <p:ph type="pic" idx="1"/>
          </p:nvPr>
        </p:nvSpPr>
        <p:spPr>
          <a:xfrm>
            <a:off x="8390773" y="2705573"/>
            <a:ext cx="25685115" cy="18167985"/>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lang="en-GB"/>
          </a:p>
        </p:txBody>
      </p:sp>
      <p:sp>
        <p:nvSpPr>
          <p:cNvPr id="4" name="Text Placeholder 3"/>
          <p:cNvSpPr>
            <a:spLocks noGrp="1"/>
          </p:cNvSpPr>
          <p:nvPr>
            <p:ph type="body" sz="half" idx="2"/>
          </p:nvPr>
        </p:nvSpPr>
        <p:spPr>
          <a:xfrm>
            <a:off x="8390773" y="23698289"/>
            <a:ext cx="25685115" cy="3553689"/>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CA485F-AD64-4CA2-B396-76B1B00C2C71}" type="datetimeFigureOut">
              <a:rPr lang="en-GB" smtClean="0"/>
              <a:pPr/>
              <a:t>09/10/2012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CAC651-DF33-4DEB-9DAD-685A240C6A3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40427" y="1212604"/>
            <a:ext cx="38527673" cy="5046663"/>
          </a:xfrm>
          <a:prstGeom prst="rect">
            <a:avLst/>
          </a:prstGeom>
        </p:spPr>
        <p:txBody>
          <a:bodyPr vert="horz" lIns="417643" tIns="208822" rIns="417643" bIns="208822"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2140427" y="7065330"/>
            <a:ext cx="38527673" cy="19983384"/>
          </a:xfrm>
          <a:prstGeom prst="rect">
            <a:avLst/>
          </a:prstGeom>
        </p:spPr>
        <p:txBody>
          <a:bodyPr vert="horz" lIns="417643" tIns="208822" rIns="417643" bIns="20882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2140425" y="28065054"/>
            <a:ext cx="9988657" cy="1612128"/>
          </a:xfrm>
          <a:prstGeom prst="rect">
            <a:avLst/>
          </a:prstGeom>
        </p:spPr>
        <p:txBody>
          <a:bodyPr vert="horz" lIns="417643" tIns="208822" rIns="417643" bIns="208822" rtlCol="0" anchor="ctr"/>
          <a:lstStyle>
            <a:lvl1pPr algn="l">
              <a:defRPr sz="5500">
                <a:solidFill>
                  <a:schemeClr val="tx1">
                    <a:tint val="75000"/>
                  </a:schemeClr>
                </a:solidFill>
              </a:defRPr>
            </a:lvl1pPr>
          </a:lstStyle>
          <a:p>
            <a:fld id="{C5CA485F-AD64-4CA2-B396-76B1B00C2C71}" type="datetimeFigureOut">
              <a:rPr lang="en-GB" smtClean="0"/>
              <a:pPr/>
              <a:t>09/10/2012</a:t>
            </a:fld>
            <a:endParaRPr lang="en-GB"/>
          </a:p>
        </p:txBody>
      </p:sp>
      <p:sp>
        <p:nvSpPr>
          <p:cNvPr id="5" name="Footer Placeholder 4"/>
          <p:cNvSpPr>
            <a:spLocks noGrp="1"/>
          </p:cNvSpPr>
          <p:nvPr>
            <p:ph type="ftr" sz="quarter" idx="3"/>
          </p:nvPr>
        </p:nvSpPr>
        <p:spPr>
          <a:xfrm>
            <a:off x="14626247" y="28065054"/>
            <a:ext cx="13556033" cy="1612128"/>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0679443" y="28065054"/>
            <a:ext cx="9988657" cy="1612128"/>
          </a:xfrm>
          <a:prstGeom prst="rect">
            <a:avLst/>
          </a:prstGeom>
        </p:spPr>
        <p:txBody>
          <a:bodyPr vert="horz" lIns="417643" tIns="208822" rIns="417643" bIns="208822" rtlCol="0" anchor="ctr"/>
          <a:lstStyle>
            <a:lvl1pPr algn="r">
              <a:defRPr sz="5500">
                <a:solidFill>
                  <a:schemeClr val="tx1">
                    <a:tint val="75000"/>
                  </a:schemeClr>
                </a:solidFill>
              </a:defRPr>
            </a:lvl1pPr>
          </a:lstStyle>
          <a:p>
            <a:fld id="{83CAC651-DF33-4DEB-9DAD-685A240C6A3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431" rtl="0" eaLnBrk="1" latinLnBrk="0" hangingPunct="1">
        <a:spcBef>
          <a:spcPct val="0"/>
        </a:spcBef>
        <a:buNone/>
        <a:defRPr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Application to Graduation</a:t>
            </a:r>
            <a:endParaRPr lang="en-GB" dirty="0"/>
          </a:p>
        </p:txBody>
      </p:sp>
      <p:sp>
        <p:nvSpPr>
          <p:cNvPr id="4" name="Content Placeholder 3"/>
          <p:cNvSpPr>
            <a:spLocks noGrp="1"/>
          </p:cNvSpPr>
          <p:nvPr>
            <p:ph idx="1"/>
          </p:nvPr>
        </p:nvSpPr>
        <p:spPr/>
        <p:txBody>
          <a:bodyPr/>
          <a:lstStyle/>
          <a:p>
            <a:r>
              <a:rPr lang="en-GB" dirty="0" smtClean="0"/>
              <a:t>This is a rough guide to the options available to students on the </a:t>
            </a:r>
            <a:r>
              <a:rPr lang="en-GB" dirty="0" smtClean="0"/>
              <a:t>16 </a:t>
            </a:r>
            <a:r>
              <a:rPr lang="en-GB" dirty="0" smtClean="0"/>
              <a:t>different courses available in the Department of Mathematical Sciences.</a:t>
            </a:r>
          </a:p>
          <a:p>
            <a:r>
              <a:rPr lang="en-GB" dirty="0" smtClean="0"/>
              <a:t>It is not intended to be definitive, and so you should always contact your programme director for advice before selecting your modules.</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GG13: BSc Mathematics and Statistics</a:t>
            </a:r>
            <a:br>
              <a:rPr lang="en-GB" dirty="0" smtClean="0"/>
            </a:br>
            <a:r>
              <a:rPr lang="en-GB" dirty="0" smtClean="0"/>
              <a:t>From Application to Graduation</a:t>
            </a:r>
            <a:endParaRPr lang="en-GB" dirty="0"/>
          </a:p>
        </p:txBody>
      </p:sp>
      <p:sp>
        <p:nvSpPr>
          <p:cNvPr id="3" name="Oval 2"/>
          <p:cNvSpPr/>
          <p:nvPr/>
        </p:nvSpPr>
        <p:spPr>
          <a:xfrm>
            <a:off x="593950" y="12979747"/>
            <a:ext cx="5832648" cy="583264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ysClr val="windowText" lastClr="000000"/>
                </a:solidFill>
              </a:rPr>
              <a:t>Application Successful!</a:t>
            </a:r>
            <a:endParaRPr lang="en-GB" sz="6000" dirty="0">
              <a:solidFill>
                <a:sysClr val="windowText" lastClr="000000"/>
              </a:solidFill>
            </a:endParaRPr>
          </a:p>
        </p:txBody>
      </p:sp>
      <p:sp>
        <p:nvSpPr>
          <p:cNvPr id="5" name="Oval 4"/>
          <p:cNvSpPr/>
          <p:nvPr/>
        </p:nvSpPr>
        <p:spPr>
          <a:xfrm>
            <a:off x="35661846" y="12835731"/>
            <a:ext cx="5832648" cy="583264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0" dirty="0" smtClean="0">
                <a:solidFill>
                  <a:sysClr val="windowText" lastClr="000000"/>
                </a:solidFill>
              </a:rPr>
              <a:t>Graduation!</a:t>
            </a:r>
            <a:endParaRPr lang="en-GB" sz="6000" dirty="0">
              <a:solidFill>
                <a:sysClr val="windowText" lastClr="000000"/>
              </a:solidFill>
            </a:endParaRPr>
          </a:p>
        </p:txBody>
      </p:sp>
      <p:cxnSp>
        <p:nvCxnSpPr>
          <p:cNvPr id="7" name="Straight Connector 6"/>
          <p:cNvCxnSpPr/>
          <p:nvPr/>
        </p:nvCxnSpPr>
        <p:spPr>
          <a:xfrm>
            <a:off x="8561705"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7123410"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5685115"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4246820"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1" name="Table 10"/>
          <p:cNvGraphicFramePr>
            <a:graphicFrameLocks noGrp="1"/>
          </p:cNvGraphicFramePr>
          <p:nvPr/>
        </p:nvGraphicFramePr>
        <p:xfrm>
          <a:off x="8946878" y="6715051"/>
          <a:ext cx="7776000" cy="10701120"/>
        </p:xfrm>
        <a:graphic>
          <a:graphicData uri="http://schemas.openxmlformats.org/drawingml/2006/table">
            <a:tbl>
              <a:tblPr>
                <a:tableStyleId>{5C22544A-7EE6-4342-B048-85BDC9FD1C3A}</a:tableStyleId>
              </a:tblPr>
              <a:tblGrid>
                <a:gridCol w="1866447"/>
                <a:gridCol w="5909553"/>
              </a:tblGrid>
              <a:tr h="1080000">
                <a:tc gridSpan="2">
                  <a:txBody>
                    <a:bodyPr/>
                    <a:lstStyle/>
                    <a:p>
                      <a:pPr algn="ctr"/>
                      <a:r>
                        <a:rPr lang="en-GB" dirty="0" smtClean="0">
                          <a:solidFill>
                            <a:sysClr val="windowText" lastClr="000000"/>
                          </a:solidFill>
                        </a:rPr>
                        <a:t>Year 1</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algn="ctr"/>
                      <a:r>
                        <a:rPr lang="en-GB" sz="3200" dirty="0" smtClean="0">
                          <a:solidFill>
                            <a:sysClr val="windowText" lastClr="000000"/>
                          </a:solidFill>
                        </a:rPr>
                        <a:t>MATH101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1</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2</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Introduction to Linear Algebra</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MATH105</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Numbers and Sets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MATH122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Dynamic Modelling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MATH162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Statistics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One of</a:t>
                      </a:r>
                      <a:endParaRPr lang="en-GB" sz="3600" kern="1200" dirty="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MATH111</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IT Skills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COMP101</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Programming in JAVA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And One of </a:t>
                      </a:r>
                      <a:endParaRPr lang="en-GB" sz="3600" kern="1200" dirty="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MATH142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Numbers, Groups and Codes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COMP102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Databases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bl>
          </a:graphicData>
        </a:graphic>
      </p:graphicFrame>
      <p:graphicFrame>
        <p:nvGraphicFramePr>
          <p:cNvPr id="12" name="Table 11"/>
          <p:cNvGraphicFramePr>
            <a:graphicFrameLocks noGrp="1"/>
          </p:cNvGraphicFramePr>
          <p:nvPr/>
        </p:nvGraphicFramePr>
        <p:xfrm>
          <a:off x="17551834" y="6715051"/>
          <a:ext cx="7776000" cy="21159120"/>
        </p:xfrm>
        <a:graphic>
          <a:graphicData uri="http://schemas.openxmlformats.org/drawingml/2006/table">
            <a:tbl>
              <a:tblPr>
                <a:tableStyleId>{5C22544A-7EE6-4342-B048-85BDC9FD1C3A}</a:tableStyleId>
              </a:tblPr>
              <a:tblGrid>
                <a:gridCol w="1866447"/>
                <a:gridCol w="5909553"/>
              </a:tblGrid>
              <a:tr h="1080000">
                <a:tc gridSpan="2">
                  <a:txBody>
                    <a:bodyPr/>
                    <a:lstStyle/>
                    <a:p>
                      <a:pPr algn="ctr"/>
                      <a:r>
                        <a:rPr lang="en-GB" dirty="0" smtClean="0">
                          <a:solidFill>
                            <a:sysClr val="windowText" lastClr="000000"/>
                          </a:solidFill>
                        </a:rPr>
                        <a:t>Year</a:t>
                      </a:r>
                      <a:r>
                        <a:rPr lang="en-GB" baseline="0" dirty="0" smtClean="0">
                          <a:solidFill>
                            <a:sysClr val="windowText" lastClr="000000"/>
                          </a:solidFill>
                        </a:rPr>
                        <a:t> 2</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algn="ctr"/>
                      <a:r>
                        <a:rPr lang="en-GB" sz="3200" dirty="0" smtClean="0">
                          <a:solidFill>
                            <a:sysClr val="windowText" lastClr="000000"/>
                          </a:solidFill>
                        </a:rPr>
                        <a:t>MATH201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800" dirty="0" smtClean="0">
                          <a:solidFill>
                            <a:sysClr val="windowText" lastClr="000000"/>
                          </a:solidFill>
                        </a:rPr>
                        <a:t>Ordinary Differential Equations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Statistical Theory and Methods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Statistical Theory and Methods</a:t>
                      </a:r>
                      <a:r>
                        <a:rPr lang="en-GB" sz="2800" kern="1200" baseline="0" dirty="0" smtClean="0">
                          <a:solidFill>
                            <a:sysClr val="windowText" lastClr="000000"/>
                          </a:solidFill>
                          <a:latin typeface="+mn-lt"/>
                          <a:ea typeface="+mn-ea"/>
                          <a:cs typeface="+mn-cs"/>
                        </a:rPr>
                        <a:t> 2</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At least one from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MATH261</a:t>
                      </a:r>
                      <a:endParaRPr lang="en-GB" sz="32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rtl="0" eaLnBrk="1" fontAlgn="t" latinLnBrk="0" hangingPunct="1">
                        <a:spcBef>
                          <a:spcPts val="0"/>
                        </a:spcBef>
                        <a:spcAft>
                          <a:spcPts val="0"/>
                        </a:spcAft>
                      </a:pPr>
                      <a:r>
                        <a:rPr lang="en-GB" sz="2800" b="0" i="0" u="none" strike="noStrike" kern="1200">
                          <a:solidFill>
                            <a:srgbClr val="000000"/>
                          </a:solidFill>
                          <a:latin typeface="Calibri"/>
                        </a:rPr>
                        <a:t>Introduction to Methods of Operational Research</a:t>
                      </a:r>
                      <a:endParaRPr lang="en-GB" sz="1800" b="0" i="0" u="none" strike="noStrike">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MATH265</a:t>
                      </a:r>
                      <a:endParaRPr lang="en-GB" sz="32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Measure Theory and Probability</a:t>
                      </a:r>
                      <a:endParaRPr lang="en-GB" sz="18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rtl="0" eaLnBrk="1" fontAlgn="t" latinLnBrk="0" hangingPunct="1">
                        <a:spcBef>
                          <a:spcPts val="0"/>
                        </a:spcBef>
                        <a:spcAft>
                          <a:spcPts val="0"/>
                        </a:spcAft>
                      </a:pPr>
                      <a:r>
                        <a:rPr lang="en-GB" sz="3200" b="0" i="0" u="none" strike="noStrike" kern="1200" dirty="0" smtClean="0">
                          <a:solidFill>
                            <a:srgbClr val="000000"/>
                          </a:solidFill>
                          <a:latin typeface="Calibri"/>
                        </a:rPr>
                        <a:t>MATH267</a:t>
                      </a:r>
                      <a:endParaRPr lang="en-GB" sz="32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Financial mathematics 1</a:t>
                      </a:r>
                      <a:endParaRPr lang="en-GB" sz="18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Operational Research: Probabilistic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And at</a:t>
                      </a:r>
                      <a:r>
                        <a:rPr lang="en-GB" sz="3600" kern="1200" baseline="0" dirty="0" smtClean="0">
                          <a:solidFill>
                            <a:sysClr val="windowText" lastClr="000000"/>
                          </a:solidFill>
                          <a:latin typeface="+mn-lt"/>
                          <a:ea typeface="+mn-ea"/>
                          <a:cs typeface="+mn-cs"/>
                        </a:rPr>
                        <a:t> least three from</a:t>
                      </a:r>
                      <a:endParaRPr lang="en-GB" sz="36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MATH142</a:t>
                      </a:r>
                      <a:endParaRPr lang="en-GB" sz="32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Numbers,  Groups and Codes</a:t>
                      </a:r>
                      <a:endParaRPr lang="en-GB" sz="18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Group Project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Introduction to the Methods of Applied mathematics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Vector Calculus with Applications</a:t>
                      </a:r>
                      <a:r>
                        <a:rPr lang="en-GB" sz="2800" kern="1200" baseline="0" dirty="0" smtClean="0">
                          <a:solidFill>
                            <a:sysClr val="windowText" lastClr="000000"/>
                          </a:solidFill>
                          <a:latin typeface="+mn-lt"/>
                          <a:ea typeface="+mn-ea"/>
                          <a:cs typeface="+mn-cs"/>
                        </a:rPr>
                        <a:t> in Fluid Mechanics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Models: Microeconomics</a:t>
                      </a:r>
                      <a:r>
                        <a:rPr lang="en-GB" sz="2800" kern="1200" baseline="0" dirty="0" smtClean="0">
                          <a:solidFill>
                            <a:sysClr val="windowText" lastClr="000000"/>
                          </a:solidFill>
                          <a:latin typeface="+mn-lt"/>
                          <a:ea typeface="+mn-ea"/>
                          <a:cs typeface="+mn-cs"/>
                        </a:rPr>
                        <a:t> and Population Dynamics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Classical Mechanics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rtl="0" eaLnBrk="1" fontAlgn="t" latinLnBrk="0" hangingPunct="1">
                        <a:spcBef>
                          <a:spcPts val="0"/>
                        </a:spcBef>
                        <a:spcAft>
                          <a:spcPts val="0"/>
                        </a:spcAft>
                      </a:pPr>
                      <a:r>
                        <a:rPr lang="en-GB" sz="3200" b="0" i="0" u="none" strike="noStrike" kern="1200" dirty="0">
                          <a:solidFill>
                            <a:schemeClr val="dk1"/>
                          </a:solidFill>
                          <a:latin typeface="Calibri"/>
                        </a:rPr>
                        <a:t>MATH241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rtl="0" eaLnBrk="1" fontAlgn="t" latinLnBrk="0" hangingPunct="1">
                        <a:spcBef>
                          <a:spcPts val="0"/>
                        </a:spcBef>
                        <a:spcAft>
                          <a:spcPts val="0"/>
                        </a:spcAft>
                      </a:pPr>
                      <a:r>
                        <a:rPr lang="en-GB" sz="2800" b="0" i="0" u="none" strike="noStrike" kern="1200" dirty="0">
                          <a:solidFill>
                            <a:schemeClr val="dk1"/>
                          </a:solidFill>
                          <a:latin typeface="Calibri"/>
                        </a:rPr>
                        <a:t>Metric Spaces and Calculus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MATH243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Complex Functions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MATH244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Linear Algebra and Geometry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MATH247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Commutative</a:t>
                      </a:r>
                      <a:r>
                        <a:rPr lang="en-GB" sz="2800" b="0" i="0" u="none" strike="noStrike" kern="1200" baseline="0" dirty="0">
                          <a:solidFill>
                            <a:srgbClr val="000000"/>
                          </a:solidFill>
                          <a:latin typeface="Calibri"/>
                        </a:rPr>
                        <a:t> Algebra</a:t>
                      </a:r>
                      <a:endParaRPr lang="en-GB" sz="2800" b="0" i="0" u="none" strike="noStrike" kern="1200" dirty="0">
                        <a:solidFill>
                          <a:srgbClr val="000000"/>
                        </a:solidFill>
                        <a:latin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MATH248</a:t>
                      </a:r>
                      <a:endParaRPr lang="en-GB" sz="32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Geometry of Curves</a:t>
                      </a:r>
                      <a:endParaRPr lang="en-GB" sz="18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MATH262</a:t>
                      </a:r>
                      <a:endParaRPr lang="en-GB" sz="32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Financial</a:t>
                      </a:r>
                      <a:r>
                        <a:rPr lang="en-GB" sz="2800" b="0" i="0" u="none" strike="noStrike" kern="1200" baseline="0" dirty="0">
                          <a:solidFill>
                            <a:srgbClr val="000000"/>
                          </a:solidFill>
                          <a:latin typeface="Calibri"/>
                        </a:rPr>
                        <a:t> Mathematics 2</a:t>
                      </a:r>
                      <a:endParaRPr lang="en-GB" sz="2800" b="0" i="0" u="none" strike="noStrike" kern="1200" dirty="0">
                        <a:solidFill>
                          <a:srgbClr val="000000"/>
                        </a:solidFill>
                        <a:latin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Numerical Analysis, Solution of Linear Equations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EDUC500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Mathematics</a:t>
                      </a:r>
                      <a:r>
                        <a:rPr lang="en-GB" sz="2800" kern="1200" baseline="0" dirty="0" smtClean="0">
                          <a:solidFill>
                            <a:sysClr val="windowText" lastClr="000000"/>
                          </a:solidFill>
                          <a:latin typeface="+mn-lt"/>
                          <a:ea typeface="+mn-ea"/>
                          <a:cs typeface="+mn-cs"/>
                        </a:rPr>
                        <a:t> in Schools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gridSpan="2">
                  <a:txBody>
                    <a:bodyPr/>
                    <a:lstStyle/>
                    <a:p>
                      <a:pPr marL="0" algn="ctr" defTabSz="4176431" rtl="0" eaLnBrk="1" latinLnBrk="0" hangingPunct="1"/>
                      <a:r>
                        <a:rPr lang="en-GB" sz="3600" kern="1200" baseline="0" dirty="0" smtClean="0">
                          <a:solidFill>
                            <a:sysClr val="windowText" lastClr="000000"/>
                          </a:solidFill>
                          <a:latin typeface="+mn-lt"/>
                          <a:ea typeface="+mn-ea"/>
                          <a:cs typeface="+mn-cs"/>
                        </a:rPr>
                        <a:t>Up to two additional modules, usually from the list above</a:t>
                      </a:r>
                      <a:endParaRPr lang="en-GB" sz="36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bl>
          </a:graphicData>
        </a:graphic>
      </p:graphicFrame>
      <p:graphicFrame>
        <p:nvGraphicFramePr>
          <p:cNvPr id="13" name="Table 12"/>
          <p:cNvGraphicFramePr>
            <a:graphicFrameLocks noGrp="1"/>
          </p:cNvGraphicFramePr>
          <p:nvPr/>
        </p:nvGraphicFramePr>
        <p:xfrm>
          <a:off x="26156790" y="6715051"/>
          <a:ext cx="7776000" cy="22716960"/>
        </p:xfrm>
        <a:graphic>
          <a:graphicData uri="http://schemas.openxmlformats.org/drawingml/2006/table">
            <a:tbl>
              <a:tblPr>
                <a:tableStyleId>{5C22544A-7EE6-4342-B048-85BDC9FD1C3A}</a:tableStyleId>
              </a:tblPr>
              <a:tblGrid>
                <a:gridCol w="1943352"/>
                <a:gridCol w="5832648"/>
              </a:tblGrid>
              <a:tr h="1080000">
                <a:tc gridSpan="2">
                  <a:txBody>
                    <a:bodyPr/>
                    <a:lstStyle/>
                    <a:p>
                      <a:pPr algn="ctr"/>
                      <a:r>
                        <a:rPr lang="en-GB" dirty="0" smtClean="0">
                          <a:solidFill>
                            <a:sysClr val="windowText" lastClr="000000"/>
                          </a:solidFill>
                        </a:rPr>
                        <a:t>Year</a:t>
                      </a:r>
                      <a:r>
                        <a:rPr lang="en-GB" baseline="0" dirty="0" smtClean="0">
                          <a:solidFill>
                            <a:sysClr val="windowText" lastClr="000000"/>
                          </a:solidFill>
                        </a:rPr>
                        <a:t> 3</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Theory of Statistical Inference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Linear Statistical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At least one module from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44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Applied Stochastic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Applied Probability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Medical Statistics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Risk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MATH399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Project</a:t>
                      </a:r>
                      <a:r>
                        <a:rPr lang="en-GB" sz="2800" kern="1200" baseline="0" dirty="0" smtClean="0">
                          <a:solidFill>
                            <a:sysClr val="windowText" lastClr="000000"/>
                          </a:solidFill>
                          <a:latin typeface="+mn-lt"/>
                          <a:ea typeface="+mn-ea"/>
                          <a:cs typeface="+mn-cs"/>
                        </a:rPr>
                        <a:t> Module</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gridSpan="2">
                  <a:txBody>
                    <a:bodyPr/>
                    <a:lstStyle/>
                    <a:p>
                      <a:pPr algn="ctr"/>
                      <a:r>
                        <a:rPr lang="en-GB" sz="3600" dirty="0" smtClean="0">
                          <a:solidFill>
                            <a:sysClr val="windowText" lastClr="000000"/>
                          </a:solidFill>
                        </a:rPr>
                        <a:t>Five more modules from the list above or the list below</a:t>
                      </a:r>
                      <a:endParaRPr lang="en-GB" sz="3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sz="2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a:txBody>
                    <a:bodyPr/>
                    <a:lstStyle/>
                    <a:p>
                      <a:pPr algn="ctr"/>
                      <a:r>
                        <a:rPr lang="en-GB" sz="3200" dirty="0" smtClean="0">
                          <a:solidFill>
                            <a:sysClr val="windowText" lastClr="000000"/>
                          </a:solidFill>
                        </a:rPr>
                        <a:t>MATH302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r>
                        <a:rPr lang="en-GB" sz="2800" dirty="0" smtClean="0">
                          <a:solidFill>
                            <a:sysClr val="windowText" lastClr="000000"/>
                          </a:solidFill>
                        </a:rPr>
                        <a:t>History of Mathematics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a:txBody>
                    <a:bodyPr/>
                    <a:lstStyle/>
                    <a:p>
                      <a:pPr algn="ctr"/>
                      <a:r>
                        <a:rPr lang="en-GB" sz="3200" dirty="0" smtClean="0">
                          <a:solidFill>
                            <a:sysClr val="windowText" lastClr="000000"/>
                          </a:solidFill>
                        </a:rPr>
                        <a:t>MATH322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solidFill>
                            <a:sysClr val="windowText" lastClr="000000"/>
                          </a:solidFill>
                        </a:rPr>
                        <a:t>Chaos and Dynamical</a:t>
                      </a:r>
                      <a:r>
                        <a:rPr lang="en-GB" sz="2800" baseline="0" dirty="0" smtClean="0">
                          <a:solidFill>
                            <a:sysClr val="windowText" lastClr="000000"/>
                          </a:solidFill>
                        </a:rPr>
                        <a:t> Systems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algn="ctr"/>
                      <a:r>
                        <a:rPr lang="en-GB" sz="3200" dirty="0" smtClean="0">
                          <a:solidFill>
                            <a:sysClr val="windowText" lastClr="000000"/>
                          </a:solidFill>
                        </a:rPr>
                        <a:t>MATH323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solidFill>
                            <a:sysClr val="windowText" lastClr="000000"/>
                          </a:solidFill>
                        </a:rPr>
                        <a:t>Further Methods of Applied Mathematics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Cartesian Tensors &amp; Mathematical</a:t>
                      </a:r>
                      <a:r>
                        <a:rPr lang="en-GB" sz="2800" kern="1200" baseline="0" dirty="0" smtClean="0">
                          <a:solidFill>
                            <a:sysClr val="windowText" lastClr="000000"/>
                          </a:solidFill>
                          <a:latin typeface="+mn-lt"/>
                          <a:ea typeface="+mn-ea"/>
                          <a:cs typeface="+mn-cs"/>
                        </a:rPr>
                        <a:t> Models of Solids and Viscous Fluids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algn="ctr"/>
                      <a:r>
                        <a:rPr lang="en-GB" sz="3200" dirty="0" smtClean="0"/>
                        <a:t>MATH325</a:t>
                      </a:r>
                      <a:endParaRPr lang="en-GB"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t>Quantum Mechanics</a:t>
                      </a:r>
                      <a:endParaRPr lang="en-GB"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MATH326</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Relativity</a:t>
                      </a:r>
                      <a:endParaRPr lang="en-GB" sz="2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Economics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Population Dynamics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Number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Group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err="1" smtClean="0">
                          <a:solidFill>
                            <a:sysClr val="windowText" lastClr="000000"/>
                          </a:solidFill>
                          <a:latin typeface="+mn-lt"/>
                          <a:ea typeface="+mn-ea"/>
                          <a:cs typeface="+mn-cs"/>
                        </a:rPr>
                        <a:t>Combinatorics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Differential Geometry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Analytic</a:t>
                      </a:r>
                      <a:r>
                        <a:rPr lang="en-GB" sz="2800" kern="1200" baseline="0" dirty="0" smtClean="0">
                          <a:solidFill>
                            <a:sysClr val="windowText" lastClr="000000"/>
                          </a:solidFill>
                          <a:latin typeface="+mn-lt"/>
                          <a:ea typeface="+mn-ea"/>
                          <a:cs typeface="+mn-cs"/>
                        </a:rPr>
                        <a:t> Methods in Higher Geometry</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MATH351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Analysis and Number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Networks in Theory and Practice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PHIL346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Philosophy of Mathematics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In exceptional</a:t>
                      </a:r>
                      <a:r>
                        <a:rPr lang="en-GB" sz="3600" kern="1200" baseline="0" dirty="0" smtClean="0">
                          <a:solidFill>
                            <a:sysClr val="windowText" lastClr="000000"/>
                          </a:solidFill>
                          <a:latin typeface="+mn-lt"/>
                          <a:ea typeface="+mn-ea"/>
                          <a:cs typeface="+mn-cs"/>
                        </a:rPr>
                        <a:t> cases, up to 2 </a:t>
                      </a:r>
                      <a:r>
                        <a:rPr lang="en-GB" sz="3600" kern="1200" baseline="0" dirty="0" err="1" smtClean="0">
                          <a:solidFill>
                            <a:sysClr val="windowText" lastClr="000000"/>
                          </a:solidFill>
                          <a:latin typeface="+mn-lt"/>
                          <a:ea typeface="+mn-ea"/>
                          <a:cs typeface="+mn-cs"/>
                        </a:rPr>
                        <a:t>MMath</a:t>
                      </a:r>
                      <a:r>
                        <a:rPr lang="en-GB" sz="3600" kern="1200" baseline="0" dirty="0" smtClean="0">
                          <a:solidFill>
                            <a:sysClr val="windowText" lastClr="000000"/>
                          </a:solidFill>
                          <a:latin typeface="+mn-lt"/>
                          <a:ea typeface="+mn-ea"/>
                          <a:cs typeface="+mn-cs"/>
                        </a:rPr>
                        <a:t> modules may be taken, subject to approval. See G101 board for details</a:t>
                      </a:r>
                      <a:endParaRPr lang="en-GB" sz="36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44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5" name="Table 14"/>
          <p:cNvGraphicFramePr>
            <a:graphicFrameLocks noGrp="1"/>
          </p:cNvGraphicFramePr>
          <p:nvPr/>
        </p:nvGraphicFramePr>
        <p:xfrm>
          <a:off x="953990" y="25437131"/>
          <a:ext cx="6984776" cy="3840480"/>
        </p:xfrm>
        <a:graphic>
          <a:graphicData uri="http://schemas.openxmlformats.org/drawingml/2006/table">
            <a:tbl>
              <a:tblPr firstRow="1" bandRow="1">
                <a:tableStyleId>{5C22544A-7EE6-4342-B048-85BDC9FD1C3A}</a:tableStyleId>
              </a:tblPr>
              <a:tblGrid>
                <a:gridCol w="6984776"/>
              </a:tblGrid>
              <a:tr h="370840">
                <a:tc>
                  <a:txBody>
                    <a:bodyPr/>
                    <a:lstStyle/>
                    <a:p>
                      <a:r>
                        <a:rPr lang="en-GB" sz="3600" b="0" dirty="0" smtClean="0">
                          <a:solidFill>
                            <a:schemeClr val="tx1"/>
                          </a:solidFill>
                        </a:rPr>
                        <a:t>General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3600" b="0" dirty="0" smtClean="0">
                          <a:solidFill>
                            <a:schemeClr val="tx1"/>
                          </a:solidFill>
                        </a:rPr>
                        <a:t>Applied Maths / Theoretical Physics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en-GB" sz="3600" b="0" dirty="0" smtClean="0">
                          <a:solidFill>
                            <a:schemeClr val="tx1"/>
                          </a:solidFill>
                        </a:rPr>
                        <a:t>Pure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370840">
                <a:tc>
                  <a:txBody>
                    <a:bodyPr/>
                    <a:lstStyle/>
                    <a:p>
                      <a:r>
                        <a:rPr lang="en-GB" sz="3600" b="0" dirty="0" smtClean="0">
                          <a:solidFill>
                            <a:schemeClr val="tx1"/>
                          </a:solidFill>
                        </a:rPr>
                        <a:t>Statistics / OR</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r>
                        <a:rPr lang="en-GB" sz="3600" b="0" dirty="0" smtClean="0">
                          <a:solidFill>
                            <a:schemeClr val="tx1"/>
                          </a:solidFill>
                        </a:rPr>
                        <a:t>Project Modules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70840">
                <a:tc>
                  <a:txBody>
                    <a:bodyPr/>
                    <a:lstStyle/>
                    <a:p>
                      <a:r>
                        <a:rPr lang="en-GB" sz="3600" b="0" dirty="0" smtClean="0">
                          <a:solidFill>
                            <a:schemeClr val="tx1"/>
                          </a:solidFill>
                        </a:rPr>
                        <a:t>Other Subjects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2604"/>
            <a:ext cx="42808525" cy="5046663"/>
          </a:xfrm>
        </p:spPr>
        <p:txBody>
          <a:bodyPr>
            <a:normAutofit fontScale="90000"/>
          </a:bodyPr>
          <a:lstStyle/>
          <a:p>
            <a:r>
              <a:rPr lang="en-GB" dirty="0" smtClean="0"/>
              <a:t>GG14: BSc Mathematics &amp; Computer Science</a:t>
            </a:r>
            <a:br>
              <a:rPr lang="en-GB" dirty="0" smtClean="0"/>
            </a:br>
            <a:r>
              <a:rPr lang="en-GB" dirty="0" smtClean="0"/>
              <a:t>From Application to Graduation</a:t>
            </a:r>
            <a:endParaRPr lang="en-GB" dirty="0"/>
          </a:p>
        </p:txBody>
      </p:sp>
      <p:sp>
        <p:nvSpPr>
          <p:cNvPr id="3" name="Oval 2"/>
          <p:cNvSpPr/>
          <p:nvPr/>
        </p:nvSpPr>
        <p:spPr>
          <a:xfrm>
            <a:off x="593950" y="12979747"/>
            <a:ext cx="5832648" cy="583264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ysClr val="windowText" lastClr="000000"/>
                </a:solidFill>
              </a:rPr>
              <a:t>Application Successful!</a:t>
            </a:r>
            <a:endParaRPr lang="en-GB" sz="6000" dirty="0">
              <a:solidFill>
                <a:sysClr val="windowText" lastClr="000000"/>
              </a:solidFill>
            </a:endParaRPr>
          </a:p>
        </p:txBody>
      </p:sp>
      <p:sp>
        <p:nvSpPr>
          <p:cNvPr id="5" name="Oval 4"/>
          <p:cNvSpPr/>
          <p:nvPr/>
        </p:nvSpPr>
        <p:spPr>
          <a:xfrm>
            <a:off x="35661846" y="12835731"/>
            <a:ext cx="5832648" cy="583264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0" dirty="0" smtClean="0">
                <a:solidFill>
                  <a:sysClr val="windowText" lastClr="000000"/>
                </a:solidFill>
              </a:rPr>
              <a:t>Graduation!</a:t>
            </a:r>
            <a:endParaRPr lang="en-GB" sz="6000" dirty="0">
              <a:solidFill>
                <a:sysClr val="windowText" lastClr="000000"/>
              </a:solidFill>
            </a:endParaRPr>
          </a:p>
        </p:txBody>
      </p:sp>
      <p:cxnSp>
        <p:nvCxnSpPr>
          <p:cNvPr id="7" name="Straight Connector 6"/>
          <p:cNvCxnSpPr/>
          <p:nvPr/>
        </p:nvCxnSpPr>
        <p:spPr>
          <a:xfrm>
            <a:off x="8561705"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7123410"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5685115"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4246820"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1" name="Table 10"/>
          <p:cNvGraphicFramePr>
            <a:graphicFrameLocks noGrp="1"/>
          </p:cNvGraphicFramePr>
          <p:nvPr/>
        </p:nvGraphicFramePr>
        <p:xfrm>
          <a:off x="9018886" y="6715051"/>
          <a:ext cx="7776000" cy="9981120"/>
        </p:xfrm>
        <a:graphic>
          <a:graphicData uri="http://schemas.openxmlformats.org/drawingml/2006/table">
            <a:tbl>
              <a:tblPr>
                <a:tableStyleId>{5C22544A-7EE6-4342-B048-85BDC9FD1C3A}</a:tableStyleId>
              </a:tblPr>
              <a:tblGrid>
                <a:gridCol w="1866448"/>
                <a:gridCol w="5909552"/>
              </a:tblGrid>
              <a:tr h="1080000">
                <a:tc gridSpan="2">
                  <a:txBody>
                    <a:bodyPr/>
                    <a:lstStyle/>
                    <a:p>
                      <a:pPr algn="ctr"/>
                      <a:r>
                        <a:rPr lang="en-GB" dirty="0" smtClean="0">
                          <a:solidFill>
                            <a:sysClr val="windowText" lastClr="000000"/>
                          </a:solidFill>
                        </a:rPr>
                        <a:t>Year 1</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algn="ctr"/>
                      <a:r>
                        <a:rPr lang="en-GB" sz="3200" dirty="0" smtClean="0">
                          <a:solidFill>
                            <a:sysClr val="windowText" lastClr="000000"/>
                          </a:solidFill>
                        </a:rPr>
                        <a:t>MATH101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1</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2</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Introduction to Linear Algebra</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COMP101</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Programming in JAVA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COMP102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Databases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One of</a:t>
                      </a:r>
                      <a:endParaRPr lang="en-GB" sz="3600" kern="1200" dirty="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COMP103</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Computer</a:t>
                      </a:r>
                      <a:r>
                        <a:rPr lang="en-GB" sz="2800" kern="1200" baseline="0" dirty="0" smtClean="0">
                          <a:solidFill>
                            <a:sysClr val="windowText" lastClr="000000"/>
                          </a:solidFill>
                          <a:latin typeface="+mn-lt"/>
                          <a:ea typeface="+mn-ea"/>
                          <a:cs typeface="+mn-cs"/>
                        </a:rPr>
                        <a:t> Systems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COMP109</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Foundations</a:t>
                      </a:r>
                      <a:r>
                        <a:rPr lang="en-GB" sz="2800" kern="1200" baseline="0" dirty="0" smtClean="0">
                          <a:solidFill>
                            <a:sysClr val="windowText" lastClr="000000"/>
                          </a:solidFill>
                          <a:latin typeface="+mn-lt"/>
                          <a:ea typeface="+mn-ea"/>
                          <a:cs typeface="+mn-cs"/>
                        </a:rPr>
                        <a:t> of Computing</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And One of </a:t>
                      </a:r>
                      <a:endParaRPr lang="en-GB" sz="3600" kern="1200" dirty="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MATH142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Numbers, Groups and Codes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MATH122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Dynamic Modelling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graphicFrame>
        <p:nvGraphicFramePr>
          <p:cNvPr id="12" name="Table 11"/>
          <p:cNvGraphicFramePr>
            <a:graphicFrameLocks noGrp="1"/>
          </p:cNvGraphicFramePr>
          <p:nvPr/>
        </p:nvGraphicFramePr>
        <p:xfrm>
          <a:off x="17587838" y="6715051"/>
          <a:ext cx="7776000" cy="23319120"/>
        </p:xfrm>
        <a:graphic>
          <a:graphicData uri="http://schemas.openxmlformats.org/drawingml/2006/table">
            <a:tbl>
              <a:tblPr>
                <a:tableStyleId>{5C22544A-7EE6-4342-B048-85BDC9FD1C3A}</a:tableStyleId>
              </a:tblPr>
              <a:tblGrid>
                <a:gridCol w="1866448"/>
                <a:gridCol w="1944216"/>
                <a:gridCol w="3965336"/>
              </a:tblGrid>
              <a:tr h="1080000">
                <a:tc gridSpan="3">
                  <a:txBody>
                    <a:bodyPr/>
                    <a:lstStyle/>
                    <a:p>
                      <a:pPr algn="ctr"/>
                      <a:r>
                        <a:rPr lang="en-GB" dirty="0" smtClean="0">
                          <a:solidFill>
                            <a:sysClr val="windowText" lastClr="000000"/>
                          </a:solidFill>
                        </a:rPr>
                        <a:t>Year</a:t>
                      </a:r>
                      <a:r>
                        <a:rPr lang="en-GB" baseline="0" dirty="0" smtClean="0">
                          <a:solidFill>
                            <a:sysClr val="windowText" lastClr="000000"/>
                          </a:solidFill>
                        </a:rPr>
                        <a:t> 2</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r>
              <a:tr h="720000">
                <a:tc gridSpan="3">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r>
              <a:tr h="720000">
                <a:tc>
                  <a:txBody>
                    <a:bodyPr/>
                    <a:lstStyle/>
                    <a:p>
                      <a:pPr algn="ctr"/>
                      <a:r>
                        <a:rPr lang="en-GB" sz="3200" dirty="0" smtClean="0">
                          <a:solidFill>
                            <a:sysClr val="windowText" lastClr="000000"/>
                          </a:solidFill>
                        </a:rPr>
                        <a:t>COMP202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gridSpan="2">
                  <a:txBody>
                    <a:bodyPr/>
                    <a:lstStyle/>
                    <a:p>
                      <a:pPr algn="ctr"/>
                      <a:r>
                        <a:rPr lang="en-GB" sz="2800" dirty="0" smtClean="0">
                          <a:solidFill>
                            <a:sysClr val="windowText" lastClr="000000"/>
                          </a:solidFill>
                        </a:rPr>
                        <a:t>Complexity of Algorithms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Numerical Analysis, Solution of Linear Equations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r>
              <a:tr h="720000">
                <a:tc gridSpan="3">
                  <a:txBody>
                    <a:bodyPr/>
                    <a:lstStyle/>
                    <a:p>
                      <a:pPr marL="0" algn="ctr" defTabSz="4176431" rtl="0" eaLnBrk="1" latinLnBrk="0" hangingPunct="1"/>
                      <a:r>
                        <a:rPr lang="en-GB" sz="3600" kern="1200" dirty="0" smtClean="0">
                          <a:solidFill>
                            <a:sysClr val="windowText" lastClr="000000"/>
                          </a:solidFill>
                          <a:latin typeface="+mn-lt"/>
                          <a:ea typeface="+mn-ea"/>
                          <a:cs typeface="+mn-cs"/>
                        </a:rPr>
                        <a:t>At least two from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r>
              <a:tr h="720000">
                <a:tc gridSpan="2">
                  <a:txBody>
                    <a:bodyPr/>
                    <a:lstStyle/>
                    <a:p>
                      <a:pPr algn="ctr"/>
                      <a:r>
                        <a:rPr lang="en-GB" sz="3200" dirty="0" smtClean="0">
                          <a:solidFill>
                            <a:sysClr val="windowText" lastClr="000000"/>
                          </a:solidFill>
                        </a:rPr>
                        <a:t>COMP201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sz="2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dirty="0" smtClean="0">
                          <a:solidFill>
                            <a:sysClr val="windowText" lastClr="000000"/>
                          </a:solidFill>
                        </a:rPr>
                        <a:t>COMP213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gridSpan="2">
                  <a:txBody>
                    <a:bodyPr/>
                    <a:lstStyle/>
                    <a:p>
                      <a:pPr algn="ctr"/>
                      <a:r>
                        <a:rPr lang="en-GB" sz="3200" dirty="0" smtClean="0">
                          <a:solidFill>
                            <a:sysClr val="windowText" lastClr="000000"/>
                          </a:solidFill>
                        </a:rPr>
                        <a:t>COMP207</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sz="2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200" dirty="0" smtClean="0">
                          <a:solidFill>
                            <a:sysClr val="windowText" lastClr="000000"/>
                          </a:solidFill>
                        </a:rPr>
                        <a:t>COMP219</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gridSpan="3">
                  <a:txBody>
                    <a:bodyPr/>
                    <a:lstStyle/>
                    <a:p>
                      <a:pPr marL="0" algn="ctr" defTabSz="4176431" rtl="0" eaLnBrk="1" latinLnBrk="0" hangingPunct="1"/>
                      <a:r>
                        <a:rPr lang="en-GB" sz="3600" kern="1200" dirty="0" smtClean="0">
                          <a:solidFill>
                            <a:sysClr val="windowText" lastClr="000000"/>
                          </a:solidFill>
                          <a:latin typeface="+mn-lt"/>
                          <a:ea typeface="+mn-ea"/>
                          <a:cs typeface="+mn-cs"/>
                        </a:rPr>
                        <a:t>And at</a:t>
                      </a:r>
                      <a:r>
                        <a:rPr lang="en-GB" sz="3600" kern="1200" baseline="0" dirty="0" smtClean="0">
                          <a:solidFill>
                            <a:sysClr val="windowText" lastClr="000000"/>
                          </a:solidFill>
                          <a:latin typeface="+mn-lt"/>
                          <a:ea typeface="+mn-ea"/>
                          <a:cs typeface="+mn-cs"/>
                        </a:rPr>
                        <a:t> least one from</a:t>
                      </a:r>
                      <a:endParaRPr lang="en-GB" sz="36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r>
              <a:tr h="720000">
                <a:tc gridSpan="2">
                  <a:txBody>
                    <a:bodyPr/>
                    <a:lstStyle/>
                    <a:p>
                      <a:pPr algn="ctr"/>
                      <a:r>
                        <a:rPr lang="en-GB" sz="3200" dirty="0" smtClean="0">
                          <a:solidFill>
                            <a:sysClr val="windowText" lastClr="000000"/>
                          </a:solidFill>
                        </a:rPr>
                        <a:t>COMP104</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pPr marL="0" marR="0" indent="0" algn="l" defTabSz="4176431" rtl="0" eaLnBrk="1" fontAlgn="auto" latinLnBrk="0" hangingPunct="1">
                        <a:lnSpc>
                          <a:spcPct val="100000"/>
                        </a:lnSpc>
                        <a:spcBef>
                          <a:spcPts val="0"/>
                        </a:spcBef>
                        <a:spcAft>
                          <a:spcPts val="0"/>
                        </a:spcAft>
                        <a:buClrTx/>
                        <a:buSzTx/>
                        <a:buFontTx/>
                        <a:buNone/>
                        <a:tabLst/>
                        <a:defRPr/>
                      </a:pPr>
                      <a:endParaRPr lang="en-GB" sz="2800"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dirty="0" smtClean="0">
                          <a:solidFill>
                            <a:sysClr val="windowText" lastClr="000000"/>
                          </a:solidFill>
                        </a:rPr>
                        <a:t>COMP218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gridSpan="3">
                  <a:txBody>
                    <a:bodyPr/>
                    <a:lstStyle/>
                    <a:p>
                      <a:pPr marL="0" algn="ctr" defTabSz="4176431" rtl="0" eaLnBrk="1" latinLnBrk="0" hangingPunct="1"/>
                      <a:r>
                        <a:rPr lang="en-GB" sz="3600" kern="1200" dirty="0" smtClean="0">
                          <a:solidFill>
                            <a:sysClr val="windowText" lastClr="000000"/>
                          </a:solidFill>
                          <a:latin typeface="+mn-lt"/>
                          <a:ea typeface="+mn-ea"/>
                          <a:cs typeface="+mn-cs"/>
                        </a:rPr>
                        <a:t>And at</a:t>
                      </a:r>
                      <a:r>
                        <a:rPr lang="en-GB" sz="3600" kern="1200" baseline="0" dirty="0" smtClean="0">
                          <a:solidFill>
                            <a:sysClr val="windowText" lastClr="000000"/>
                          </a:solidFill>
                          <a:latin typeface="+mn-lt"/>
                          <a:ea typeface="+mn-ea"/>
                          <a:cs typeface="+mn-cs"/>
                        </a:rPr>
                        <a:t> least two from</a:t>
                      </a:r>
                      <a:endParaRPr lang="en-GB" sz="36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Introduction to the Methods of Applied mathematics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Vector Calculus with Applications</a:t>
                      </a:r>
                      <a:r>
                        <a:rPr lang="en-GB" sz="2800" kern="1200" baseline="0" dirty="0" smtClean="0">
                          <a:solidFill>
                            <a:sysClr val="windowText" lastClr="000000"/>
                          </a:solidFill>
                          <a:latin typeface="+mn-lt"/>
                          <a:ea typeface="+mn-ea"/>
                          <a:cs typeface="+mn-cs"/>
                        </a:rPr>
                        <a:t> in Fluid Mechanics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Models: Microeconomics</a:t>
                      </a:r>
                      <a:r>
                        <a:rPr lang="en-GB" sz="2800" kern="1200" baseline="0" dirty="0" smtClean="0">
                          <a:solidFill>
                            <a:sysClr val="windowText" lastClr="000000"/>
                          </a:solidFill>
                          <a:latin typeface="+mn-lt"/>
                          <a:ea typeface="+mn-ea"/>
                          <a:cs typeface="+mn-cs"/>
                        </a:rPr>
                        <a:t> </a:t>
                      </a:r>
                      <a:r>
                        <a:rPr lang="en-GB" sz="2800" kern="1200" baseline="0" dirty="0" smtClean="0">
                          <a:solidFill>
                            <a:sysClr val="windowText" lastClr="000000"/>
                          </a:solidFill>
                          <a:latin typeface="+mn-lt"/>
                          <a:ea typeface="+mn-ea"/>
                          <a:cs typeface="+mn-cs"/>
                        </a:rPr>
                        <a:t>&amp; Population </a:t>
                      </a:r>
                      <a:r>
                        <a:rPr lang="en-GB" sz="2800" kern="1200" baseline="0" dirty="0" smtClean="0">
                          <a:solidFill>
                            <a:sysClr val="windowText" lastClr="000000"/>
                          </a:solidFill>
                          <a:latin typeface="+mn-lt"/>
                          <a:ea typeface="+mn-ea"/>
                          <a:cs typeface="+mn-cs"/>
                        </a:rPr>
                        <a:t>Dynamics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Classical Mechanics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r>
              <a:tr h="720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MATH243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2">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Complex Functions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r>
              <a:tr h="720000">
                <a:tc>
                  <a:txBody>
                    <a:bodyPr/>
                    <a:lstStyle/>
                    <a:p>
                      <a:pPr algn="ctr"/>
                      <a:r>
                        <a:rPr lang="en-GB" sz="3200" dirty="0" smtClean="0">
                          <a:solidFill>
                            <a:sysClr val="windowText" lastClr="000000"/>
                          </a:solidFill>
                        </a:rPr>
                        <a:t>MATH244</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2">
                  <a:txBody>
                    <a:bodyPr/>
                    <a:lstStyle/>
                    <a:p>
                      <a:pPr algn="ctr"/>
                      <a:r>
                        <a:rPr lang="en-GB" sz="2800" dirty="0" smtClean="0">
                          <a:solidFill>
                            <a:sysClr val="windowText" lastClr="000000"/>
                          </a:solidFill>
                        </a:rPr>
                        <a:t>Linear Algebra and Geometry</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Numbers,  Groups and Codes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r>
              <a:tr h="720000">
                <a:tc>
                  <a:txBody>
                    <a:bodyPr/>
                    <a:lstStyle/>
                    <a:p>
                      <a:pPr algn="ctr"/>
                      <a:r>
                        <a:rPr lang="en-GB" sz="3200" dirty="0" smtClean="0"/>
                        <a:t>MATH241</a:t>
                      </a:r>
                      <a:endParaRPr lang="en-GB"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2">
                  <a:txBody>
                    <a:bodyPr/>
                    <a:lstStyle/>
                    <a:p>
                      <a:pPr algn="ctr"/>
                      <a:r>
                        <a:rPr lang="en-GB" sz="2800" dirty="0" smtClean="0"/>
                        <a:t>Metric Spaces and Calculus</a:t>
                      </a:r>
                      <a:endParaRPr lang="en-GB"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MATH247</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Commutative</a:t>
                      </a:r>
                      <a:r>
                        <a:rPr lang="en-GB" sz="2800" kern="1200" baseline="0" dirty="0" smtClean="0">
                          <a:solidFill>
                            <a:sysClr val="windowText" lastClr="000000"/>
                          </a:solidFill>
                          <a:latin typeface="+mn-lt"/>
                          <a:ea typeface="+mn-ea"/>
                          <a:cs typeface="+mn-cs"/>
                        </a:rPr>
                        <a:t> Algebra</a:t>
                      </a:r>
                      <a:endParaRPr lang="en-GB" sz="2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MATH248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Geometry of Curves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Group </a:t>
                      </a:r>
                      <a:r>
                        <a:rPr lang="en-GB" sz="2800" dirty="0" smtClean="0">
                          <a:solidFill>
                            <a:sysClr val="windowText" lastClr="000000"/>
                          </a:solidFill>
                        </a:rPr>
                        <a:t>Project</a:t>
                      </a:r>
                      <a:endParaRPr lang="en-GB" sz="280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Methods of Operational Research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Financial</a:t>
                      </a:r>
                      <a:r>
                        <a:rPr lang="en-GB" sz="2800" kern="1200" baseline="0" dirty="0" smtClean="0">
                          <a:solidFill>
                            <a:sysClr val="windowText" lastClr="000000"/>
                          </a:solidFill>
                          <a:latin typeface="+mn-lt"/>
                          <a:ea typeface="+mn-ea"/>
                          <a:cs typeface="+mn-cs"/>
                        </a:rPr>
                        <a:t> Mathematics 2</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Statistical Theory and Methods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Statistical Theory and Methods</a:t>
                      </a:r>
                      <a:r>
                        <a:rPr lang="en-GB" sz="2800" kern="1200" baseline="0" dirty="0" smtClean="0">
                          <a:solidFill>
                            <a:sysClr val="windowText" lastClr="000000"/>
                          </a:solidFill>
                          <a:latin typeface="+mn-lt"/>
                          <a:ea typeface="+mn-ea"/>
                          <a:cs typeface="+mn-cs"/>
                        </a:rPr>
                        <a:t> 2</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Measure Theory and Probability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Financial mathematics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Operational Research: Probabilistic Models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pPr marL="0" algn="l" defTabSz="4176431" rtl="0" eaLnBrk="1" latinLnBrk="0" hangingPunct="1"/>
                      <a:endParaRPr lang="en-GB" sz="2800" kern="1200" dirty="0" smtClean="0">
                        <a:solidFill>
                          <a:sysClr val="windowText" lastClr="000000"/>
                        </a:solidFill>
                        <a:latin typeface="+mn-lt"/>
                        <a:ea typeface="+mn-ea"/>
                        <a:cs typeface="+mn-cs"/>
                      </a:endParaRPr>
                    </a:p>
                  </a:txBody>
                  <a:tcPr/>
                </a:tc>
              </a:tr>
              <a:tr h="720000">
                <a:tc gridSpan="3">
                  <a:txBody>
                    <a:bodyPr/>
                    <a:lstStyle/>
                    <a:p>
                      <a:pPr marL="0" algn="ctr" defTabSz="4176431" rtl="0" eaLnBrk="1" latinLnBrk="0" hangingPunct="1"/>
                      <a:r>
                        <a:rPr lang="en-GB" sz="3600" kern="1200" baseline="0" dirty="0" smtClean="0">
                          <a:solidFill>
                            <a:sysClr val="windowText" lastClr="000000"/>
                          </a:solidFill>
                          <a:latin typeface="+mn-lt"/>
                          <a:ea typeface="+mn-ea"/>
                          <a:cs typeface="+mn-cs"/>
                        </a:rPr>
                        <a:t>A total of 8 modules from the above must be taken.</a:t>
                      </a:r>
                      <a:endParaRPr lang="en-GB" sz="36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r>
            </a:tbl>
          </a:graphicData>
        </a:graphic>
      </p:graphicFrame>
      <p:graphicFrame>
        <p:nvGraphicFramePr>
          <p:cNvPr id="13" name="Table 12"/>
          <p:cNvGraphicFramePr>
            <a:graphicFrameLocks noGrp="1"/>
          </p:cNvGraphicFramePr>
          <p:nvPr/>
        </p:nvGraphicFramePr>
        <p:xfrm>
          <a:off x="26084782" y="6715051"/>
          <a:ext cx="7776000" cy="23211600"/>
        </p:xfrm>
        <a:graphic>
          <a:graphicData uri="http://schemas.openxmlformats.org/drawingml/2006/table">
            <a:tbl>
              <a:tblPr>
                <a:tableStyleId>{5C22544A-7EE6-4342-B048-85BDC9FD1C3A}</a:tableStyleId>
              </a:tblPr>
              <a:tblGrid>
                <a:gridCol w="1943352"/>
                <a:gridCol w="699918"/>
                <a:gridCol w="2566365"/>
                <a:gridCol w="2566365"/>
              </a:tblGrid>
              <a:tr h="1080000">
                <a:tc gridSpan="4">
                  <a:txBody>
                    <a:bodyPr/>
                    <a:lstStyle/>
                    <a:p>
                      <a:pPr algn="ctr"/>
                      <a:r>
                        <a:rPr lang="en-GB" dirty="0" smtClean="0">
                          <a:solidFill>
                            <a:sysClr val="windowText" lastClr="000000"/>
                          </a:solidFill>
                        </a:rPr>
                        <a:t>Year</a:t>
                      </a:r>
                      <a:r>
                        <a:rPr lang="en-GB" baseline="0" dirty="0" smtClean="0">
                          <a:solidFill>
                            <a:sysClr val="windowText" lastClr="000000"/>
                          </a:solidFill>
                        </a:rPr>
                        <a:t> 3</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r>
              <a:tr h="648000">
                <a:tc gridSpan="4">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Compulsory Module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648000">
                <a:tc>
                  <a:txBody>
                    <a:bodyPr/>
                    <a:lstStyle/>
                    <a:p>
                      <a:pPr algn="ctr"/>
                      <a:r>
                        <a:rPr lang="en-GB" sz="3200" dirty="0" smtClean="0">
                          <a:solidFill>
                            <a:sysClr val="windowText" lastClr="000000"/>
                          </a:solidFill>
                        </a:rPr>
                        <a:t>COMP317</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gridSpan="3">
                  <a:txBody>
                    <a:bodyPr/>
                    <a:lstStyle/>
                    <a:p>
                      <a:pPr algn="ctr"/>
                      <a:r>
                        <a:rPr lang="en-GB" sz="2800" dirty="0" smtClean="0">
                          <a:solidFill>
                            <a:sysClr val="windowText" lastClr="000000"/>
                          </a:solidFill>
                        </a:rPr>
                        <a:t>Semantics of Programming Languages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hMerge="1">
                  <a:txBody>
                    <a:bodyPr/>
                    <a:lstStyle/>
                    <a:p>
                      <a:endParaRPr lang="en-GB"/>
                    </a:p>
                  </a:txBody>
                  <a:tcPr/>
                </a:tc>
                <a:tc hMerge="1">
                  <a:txBody>
                    <a:bodyPr/>
                    <a:lstStyle/>
                    <a:p>
                      <a:endParaRPr lang="en-GB"/>
                    </a:p>
                  </a:txBody>
                  <a:tcPr/>
                </a:tc>
              </a:tr>
              <a:tr h="648000">
                <a:tc gridSpan="4">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Two modules from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648000">
                <a:tc gridSpan="2">
                  <a:txBody>
                    <a:bodyPr/>
                    <a:lstStyle/>
                    <a:p>
                      <a:pPr algn="ctr"/>
                      <a:r>
                        <a:rPr lang="en-GB" sz="3200" dirty="0" smtClean="0">
                          <a:solidFill>
                            <a:sysClr val="windowText" lastClr="000000"/>
                          </a:solidFill>
                        </a:rPr>
                        <a:t>COMP304</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sz="2800" dirty="0">
                        <a:solidFill>
                          <a:sysClr val="windowText" lastClr="000000"/>
                        </a:solidFill>
                      </a:endParaRPr>
                    </a:p>
                  </a:txBody>
                  <a:tcPr/>
                </a:tc>
                <a:tc>
                  <a:txBody>
                    <a:bodyPr/>
                    <a:lstStyle/>
                    <a:p>
                      <a:pPr algn="ctr"/>
                      <a:r>
                        <a:rPr lang="en-GB" sz="3200" dirty="0" smtClean="0">
                          <a:solidFill>
                            <a:sysClr val="windowText" lastClr="000000"/>
                          </a:solidFill>
                        </a:rPr>
                        <a:t>COMP305</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algn="ct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648000">
                <a:tc gridSpan="2">
                  <a:txBody>
                    <a:bodyPr/>
                    <a:lstStyle/>
                    <a:p>
                      <a:pPr algn="ctr"/>
                      <a:r>
                        <a:rPr lang="en-GB" sz="3200" dirty="0" smtClean="0">
                          <a:solidFill>
                            <a:sysClr val="windowText" lastClr="000000"/>
                          </a:solidFill>
                        </a:rPr>
                        <a:t>COMP309</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sz="2800" dirty="0">
                        <a:solidFill>
                          <a:sysClr val="windowText" lastClr="000000"/>
                        </a:solidFill>
                      </a:endParaRPr>
                    </a:p>
                  </a:txBody>
                  <a:tcPr/>
                </a:tc>
                <a:tc>
                  <a:txBody>
                    <a:bodyPr/>
                    <a:lstStyle/>
                    <a:p>
                      <a:pPr algn="ctr"/>
                      <a:r>
                        <a:rPr lang="en-GB" sz="3200" dirty="0" smtClean="0">
                          <a:solidFill>
                            <a:sysClr val="windowText" lastClr="000000"/>
                          </a:solidFill>
                        </a:rPr>
                        <a:t>COMP319</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dirty="0" smtClean="0">
                          <a:solidFill>
                            <a:sysClr val="windowText" lastClr="000000"/>
                          </a:solidFill>
                        </a:rPr>
                        <a:t>COMP323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648000">
                <a:tc gridSpan="4">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One module from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648000">
                <a:tc gridSpan="2">
                  <a:txBody>
                    <a:bodyPr/>
                    <a:lstStyle/>
                    <a:p>
                      <a:pPr algn="ctr"/>
                      <a:r>
                        <a:rPr lang="en-GB" sz="3200" dirty="0" smtClean="0">
                          <a:solidFill>
                            <a:sysClr val="windowText" lastClr="000000"/>
                          </a:solidFill>
                        </a:rPr>
                        <a:t>COMP310</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a:txBody>
                    <a:bodyPr/>
                    <a:lstStyle/>
                    <a:p>
                      <a:pPr algn="ctr"/>
                      <a:r>
                        <a:rPr lang="en-GB" sz="3200" dirty="0" smtClean="0">
                          <a:solidFill>
                            <a:sysClr val="windowText" lastClr="000000"/>
                          </a:solidFill>
                        </a:rPr>
                        <a:t>COMP313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dirty="0" smtClean="0">
                          <a:solidFill>
                            <a:sysClr val="windowText" lastClr="000000"/>
                          </a:solidFill>
                        </a:rPr>
                        <a:t>COM315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648000">
                <a:tc gridSpan="4">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At least three modules from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44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r>
              <a:tr h="648000">
                <a:tc>
                  <a:txBody>
                    <a:bodyPr/>
                    <a:lstStyle/>
                    <a:p>
                      <a:pPr algn="ctr"/>
                      <a:r>
                        <a:rPr lang="en-GB" sz="3200" dirty="0" smtClean="0">
                          <a:solidFill>
                            <a:sysClr val="windowText" lastClr="000000"/>
                          </a:solidFill>
                        </a:rPr>
                        <a:t>MATH302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gridSpan="3">
                  <a:txBody>
                    <a:bodyPr/>
                    <a:lstStyle/>
                    <a:p>
                      <a:pPr algn="ctr"/>
                      <a:r>
                        <a:rPr lang="en-GB" sz="2800" dirty="0" smtClean="0">
                          <a:solidFill>
                            <a:sysClr val="windowText" lastClr="000000"/>
                          </a:solidFill>
                        </a:rPr>
                        <a:t>History of Mathematics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p>
                      <a:endParaRPr lang="en-GB"/>
                    </a:p>
                  </a:txBody>
                  <a:tcPr/>
                </a:tc>
                <a:tc hMerge="1">
                  <a:txBody>
                    <a:bodyPr/>
                    <a:lstStyle/>
                    <a:p>
                      <a:endParaRPr lang="en-GB"/>
                    </a:p>
                  </a:txBody>
                  <a:tcPr/>
                </a:tc>
              </a:tr>
              <a:tr h="648000">
                <a:tc>
                  <a:txBody>
                    <a:bodyPr/>
                    <a:lstStyle/>
                    <a:p>
                      <a:pPr algn="ctr"/>
                      <a:r>
                        <a:rPr lang="en-GB" sz="3200" dirty="0" smtClean="0">
                          <a:solidFill>
                            <a:sysClr val="windowText" lastClr="000000"/>
                          </a:solidFill>
                        </a:rPr>
                        <a:t>MATH322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3">
                  <a:txBody>
                    <a:bodyPr/>
                    <a:lstStyle/>
                    <a:p>
                      <a:pPr algn="ctr"/>
                      <a:r>
                        <a:rPr lang="en-GB" sz="2800" dirty="0" smtClean="0">
                          <a:solidFill>
                            <a:sysClr val="windowText" lastClr="000000"/>
                          </a:solidFill>
                        </a:rPr>
                        <a:t>Chaos and Dynamical</a:t>
                      </a:r>
                      <a:r>
                        <a:rPr lang="en-GB" sz="2800" baseline="0" dirty="0" smtClean="0">
                          <a:solidFill>
                            <a:sysClr val="windowText" lastClr="000000"/>
                          </a:solidFill>
                        </a:rPr>
                        <a:t> Systems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r>
              <a:tr h="648000">
                <a:tc>
                  <a:txBody>
                    <a:bodyPr/>
                    <a:lstStyle/>
                    <a:p>
                      <a:pPr algn="ctr"/>
                      <a:r>
                        <a:rPr lang="en-GB" sz="3200" dirty="0" smtClean="0">
                          <a:solidFill>
                            <a:sysClr val="windowText" lastClr="000000"/>
                          </a:solidFill>
                        </a:rPr>
                        <a:t>MATH323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3">
                  <a:txBody>
                    <a:bodyPr/>
                    <a:lstStyle/>
                    <a:p>
                      <a:pPr algn="ctr"/>
                      <a:r>
                        <a:rPr lang="en-GB" sz="2800" dirty="0" smtClean="0">
                          <a:solidFill>
                            <a:sysClr val="windowText" lastClr="000000"/>
                          </a:solidFill>
                        </a:rPr>
                        <a:t>Further Methods of Applied Mathematics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Cartesian Tensors &amp; Mathematical</a:t>
                      </a:r>
                      <a:r>
                        <a:rPr lang="en-GB" sz="2800" kern="1200" baseline="0" dirty="0" smtClean="0">
                          <a:solidFill>
                            <a:sysClr val="windowText" lastClr="000000"/>
                          </a:solidFill>
                          <a:latin typeface="+mn-lt"/>
                          <a:ea typeface="+mn-ea"/>
                          <a:cs typeface="+mn-cs"/>
                        </a:rPr>
                        <a:t> Models of Solids and Viscous Fluids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r>
              <a:tr h="648000">
                <a:tc>
                  <a:txBody>
                    <a:bodyPr/>
                    <a:lstStyle/>
                    <a:p>
                      <a:pPr algn="ctr"/>
                      <a:r>
                        <a:rPr lang="en-GB" sz="3200" dirty="0" smtClean="0"/>
                        <a:t>MATH325</a:t>
                      </a:r>
                      <a:endParaRPr lang="en-GB"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3">
                  <a:txBody>
                    <a:bodyPr/>
                    <a:lstStyle/>
                    <a:p>
                      <a:pPr algn="ctr"/>
                      <a:r>
                        <a:rPr lang="en-GB" sz="2800" dirty="0" smtClean="0"/>
                        <a:t>Quantum Mechanics</a:t>
                      </a:r>
                      <a:endParaRPr lang="en-GB"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MATH326</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Relativity</a:t>
                      </a:r>
                      <a:endParaRPr lang="en-GB" sz="2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Economics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3">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Population Dynamics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Physics Projects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Number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Group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3">
                  <a:txBody>
                    <a:bodyPr/>
                    <a:lstStyle/>
                    <a:p>
                      <a:pPr marL="0" algn="ctr" defTabSz="4176431" rtl="0" eaLnBrk="1" latinLnBrk="0" hangingPunct="1"/>
                      <a:r>
                        <a:rPr lang="en-GB" sz="2800" kern="1200" dirty="0" err="1" smtClean="0">
                          <a:solidFill>
                            <a:sysClr val="windowText" lastClr="000000"/>
                          </a:solidFill>
                          <a:latin typeface="+mn-lt"/>
                          <a:ea typeface="+mn-ea"/>
                          <a:cs typeface="+mn-cs"/>
                        </a:rPr>
                        <a:t>Combinatorics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Differential Geometry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Analytic</a:t>
                      </a:r>
                      <a:r>
                        <a:rPr lang="en-GB" sz="2800" kern="1200" baseline="0" dirty="0" smtClean="0">
                          <a:solidFill>
                            <a:sysClr val="windowText" lastClr="000000"/>
                          </a:solidFill>
                          <a:latin typeface="+mn-lt"/>
                          <a:ea typeface="+mn-ea"/>
                          <a:cs typeface="+mn-cs"/>
                        </a:rPr>
                        <a:t> Methods in Higher Geometry</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MATH351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Analysis and Number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Applied Stochastic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Theory of Statistical Inference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Applied Probability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Linear Statistical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Medical Statistics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Risk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Networks in Theory and Practice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MATH399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Project</a:t>
                      </a:r>
                      <a:r>
                        <a:rPr lang="en-GB" sz="2800" kern="1200" baseline="0" dirty="0" smtClean="0">
                          <a:solidFill>
                            <a:sysClr val="windowText" lastClr="000000"/>
                          </a:solidFill>
                          <a:latin typeface="+mn-lt"/>
                          <a:ea typeface="+mn-ea"/>
                          <a:cs typeface="+mn-cs"/>
                        </a:rPr>
                        <a:t> Module</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p>
                      <a:endParaRPr lang="en-GB"/>
                    </a:p>
                  </a:txBody>
                  <a:tcPr/>
                </a:tc>
                <a:tc hMerge="1">
                  <a:txBody>
                    <a:bodyPr/>
                    <a:lstStyle/>
                    <a:p>
                      <a:endParaRPr lang="en-GB"/>
                    </a:p>
                  </a:txBody>
                  <a:tcPr/>
                </a:tc>
              </a:tr>
              <a:tr h="720000">
                <a:tc gridSpan="4">
                  <a:txBody>
                    <a:bodyPr/>
                    <a:lstStyle/>
                    <a:p>
                      <a:pPr marL="0" algn="ctr" defTabSz="4176431" rtl="0" eaLnBrk="1" latinLnBrk="0" hangingPunct="1"/>
                      <a:r>
                        <a:rPr lang="en-GB" sz="3600" kern="1200" dirty="0" smtClean="0">
                          <a:solidFill>
                            <a:sysClr val="windowText" lastClr="000000"/>
                          </a:solidFill>
                          <a:latin typeface="+mn-lt"/>
                          <a:ea typeface="+mn-ea"/>
                          <a:cs typeface="+mn-cs"/>
                        </a:rPr>
                        <a:t>A total of 8 modules from the above</a:t>
                      </a:r>
                      <a:r>
                        <a:rPr lang="en-GB" sz="3600" kern="1200" baseline="0" dirty="0" smtClean="0">
                          <a:solidFill>
                            <a:sysClr val="windowText" lastClr="000000"/>
                          </a:solidFill>
                          <a:latin typeface="+mn-lt"/>
                          <a:ea typeface="+mn-ea"/>
                          <a:cs typeface="+mn-cs"/>
                        </a:rPr>
                        <a:t> must be  taken</a:t>
                      </a:r>
                      <a:r>
                        <a:rPr lang="en-GB" sz="2800" kern="1200" baseline="0" dirty="0" smtClean="0">
                          <a:solidFill>
                            <a:sysClr val="windowText" lastClr="000000"/>
                          </a:solidFill>
                          <a:latin typeface="+mn-lt"/>
                          <a:ea typeface="+mn-ea"/>
                          <a:cs typeface="+mn-cs"/>
                        </a:rPr>
                        <a:t>.</a:t>
                      </a:r>
                      <a:endParaRPr lang="en-GB" sz="28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44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r>
            </a:tbl>
          </a:graphicData>
        </a:graphic>
      </p:graphicFrame>
      <p:graphicFrame>
        <p:nvGraphicFramePr>
          <p:cNvPr id="16" name="Table 15"/>
          <p:cNvGraphicFramePr>
            <a:graphicFrameLocks noGrp="1"/>
          </p:cNvGraphicFramePr>
          <p:nvPr/>
        </p:nvGraphicFramePr>
        <p:xfrm>
          <a:off x="953990" y="25437131"/>
          <a:ext cx="6984776" cy="3840480"/>
        </p:xfrm>
        <a:graphic>
          <a:graphicData uri="http://schemas.openxmlformats.org/drawingml/2006/table">
            <a:tbl>
              <a:tblPr firstRow="1" bandRow="1">
                <a:tableStyleId>{5C22544A-7EE6-4342-B048-85BDC9FD1C3A}</a:tableStyleId>
              </a:tblPr>
              <a:tblGrid>
                <a:gridCol w="6984776"/>
              </a:tblGrid>
              <a:tr h="370840">
                <a:tc>
                  <a:txBody>
                    <a:bodyPr/>
                    <a:lstStyle/>
                    <a:p>
                      <a:r>
                        <a:rPr lang="en-GB" sz="3600" b="0" dirty="0" smtClean="0">
                          <a:solidFill>
                            <a:schemeClr val="tx1"/>
                          </a:solidFill>
                        </a:rPr>
                        <a:t>General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3600" b="0" dirty="0" smtClean="0">
                          <a:solidFill>
                            <a:schemeClr val="tx1"/>
                          </a:solidFill>
                        </a:rPr>
                        <a:t>Applied Maths / Theoretical Physics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en-GB" sz="3600" b="0" dirty="0" smtClean="0">
                          <a:solidFill>
                            <a:schemeClr val="tx1"/>
                          </a:solidFill>
                        </a:rPr>
                        <a:t>Pure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370840">
                <a:tc>
                  <a:txBody>
                    <a:bodyPr/>
                    <a:lstStyle/>
                    <a:p>
                      <a:r>
                        <a:rPr lang="en-GB" sz="3600" b="0" dirty="0" smtClean="0">
                          <a:solidFill>
                            <a:schemeClr val="tx1"/>
                          </a:solidFill>
                        </a:rPr>
                        <a:t>Statistics / OR</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r>
                        <a:rPr lang="en-GB" sz="3600" b="0" dirty="0" smtClean="0">
                          <a:solidFill>
                            <a:schemeClr val="tx1"/>
                          </a:solidFill>
                        </a:rPr>
                        <a:t>Project Modules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70840">
                <a:tc>
                  <a:txBody>
                    <a:bodyPr/>
                    <a:lstStyle/>
                    <a:p>
                      <a:r>
                        <a:rPr lang="en-GB" sz="3600" b="0" dirty="0" smtClean="0">
                          <a:solidFill>
                            <a:schemeClr val="tx1"/>
                          </a:solidFill>
                        </a:rPr>
                        <a:t>Other Subjects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2604"/>
            <a:ext cx="42808525" cy="5046663"/>
          </a:xfrm>
        </p:spPr>
        <p:txBody>
          <a:bodyPr>
            <a:normAutofit fontScale="90000"/>
          </a:bodyPr>
          <a:lstStyle/>
          <a:p>
            <a:r>
              <a:rPr lang="en-GB" dirty="0" smtClean="0"/>
              <a:t>GV15: BA Philosophy &amp; Mathematics</a:t>
            </a:r>
            <a:r>
              <a:rPr lang="en-GB" dirty="0" smtClean="0"/>
              <a:t/>
            </a:r>
            <a:br>
              <a:rPr lang="en-GB" dirty="0" smtClean="0"/>
            </a:br>
            <a:r>
              <a:rPr lang="en-GB" dirty="0" smtClean="0"/>
              <a:t>From Application to Graduation</a:t>
            </a:r>
            <a:endParaRPr lang="en-GB" dirty="0"/>
          </a:p>
        </p:txBody>
      </p:sp>
      <p:sp>
        <p:nvSpPr>
          <p:cNvPr id="3" name="Oval 2"/>
          <p:cNvSpPr/>
          <p:nvPr/>
        </p:nvSpPr>
        <p:spPr>
          <a:xfrm>
            <a:off x="593950" y="12979747"/>
            <a:ext cx="5832648" cy="583264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ysClr val="windowText" lastClr="000000"/>
                </a:solidFill>
              </a:rPr>
              <a:t>Application Successful!</a:t>
            </a:r>
            <a:endParaRPr lang="en-GB" sz="6000" dirty="0">
              <a:solidFill>
                <a:sysClr val="windowText" lastClr="000000"/>
              </a:solidFill>
            </a:endParaRPr>
          </a:p>
        </p:txBody>
      </p:sp>
      <p:sp>
        <p:nvSpPr>
          <p:cNvPr id="5" name="Oval 4"/>
          <p:cNvSpPr/>
          <p:nvPr/>
        </p:nvSpPr>
        <p:spPr>
          <a:xfrm>
            <a:off x="35661846" y="12835731"/>
            <a:ext cx="5832648" cy="583264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0" dirty="0" smtClean="0">
                <a:solidFill>
                  <a:sysClr val="windowText" lastClr="000000"/>
                </a:solidFill>
              </a:rPr>
              <a:t>Graduation!</a:t>
            </a:r>
            <a:endParaRPr lang="en-GB" sz="6000" dirty="0">
              <a:solidFill>
                <a:sysClr val="windowText" lastClr="000000"/>
              </a:solidFill>
            </a:endParaRPr>
          </a:p>
        </p:txBody>
      </p:sp>
      <p:cxnSp>
        <p:nvCxnSpPr>
          <p:cNvPr id="7" name="Straight Connector 6"/>
          <p:cNvCxnSpPr/>
          <p:nvPr/>
        </p:nvCxnSpPr>
        <p:spPr>
          <a:xfrm>
            <a:off x="8561705"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7123410"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5685115"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4246820"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1" name="Table 10"/>
          <p:cNvGraphicFramePr>
            <a:graphicFrameLocks noGrp="1"/>
          </p:cNvGraphicFramePr>
          <p:nvPr/>
        </p:nvGraphicFramePr>
        <p:xfrm>
          <a:off x="8947742" y="6715051"/>
          <a:ext cx="7776000" cy="9261120"/>
        </p:xfrm>
        <a:graphic>
          <a:graphicData uri="http://schemas.openxmlformats.org/drawingml/2006/table">
            <a:tbl>
              <a:tblPr>
                <a:tableStyleId>{5C22544A-7EE6-4342-B048-85BDC9FD1C3A}</a:tableStyleId>
              </a:tblPr>
              <a:tblGrid>
                <a:gridCol w="1866447"/>
                <a:gridCol w="5909553"/>
              </a:tblGrid>
              <a:tr h="1080000">
                <a:tc gridSpan="2">
                  <a:txBody>
                    <a:bodyPr/>
                    <a:lstStyle/>
                    <a:p>
                      <a:pPr algn="ctr"/>
                      <a:r>
                        <a:rPr lang="en-GB" dirty="0" smtClean="0">
                          <a:solidFill>
                            <a:sysClr val="windowText" lastClr="000000"/>
                          </a:solidFill>
                        </a:rPr>
                        <a:t>Year 1</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algn="ctr"/>
                      <a:r>
                        <a:rPr lang="en-GB" sz="3200" dirty="0" smtClean="0">
                          <a:solidFill>
                            <a:sysClr val="windowText" lastClr="000000"/>
                          </a:solidFill>
                        </a:rPr>
                        <a:t>MATH101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1</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2</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Introduction to Linear Algebra</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PHIL107</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Analysing</a:t>
                      </a:r>
                      <a:r>
                        <a:rPr lang="en-GB" sz="2800" kern="1200" baseline="0" dirty="0" smtClean="0">
                          <a:solidFill>
                            <a:sysClr val="windowText" lastClr="000000"/>
                          </a:solidFill>
                          <a:latin typeface="+mn-lt"/>
                          <a:ea typeface="+mn-ea"/>
                          <a:cs typeface="+mn-cs"/>
                        </a:rPr>
                        <a:t>  Philosophical Texts 1</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PHIL108</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Analysing</a:t>
                      </a:r>
                      <a:r>
                        <a:rPr lang="en-GB" sz="2800" kern="1200" baseline="0" dirty="0" smtClean="0">
                          <a:solidFill>
                            <a:sysClr val="windowText" lastClr="000000"/>
                          </a:solidFill>
                          <a:latin typeface="+mn-lt"/>
                          <a:ea typeface="+mn-ea"/>
                          <a:cs typeface="+mn-cs"/>
                        </a:rPr>
                        <a:t>  Philosophical Texts 2</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PHIL127</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Symbolic Logic 1</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One </a:t>
                      </a:r>
                      <a:r>
                        <a:rPr lang="en-GB" sz="3600" kern="1200" dirty="0" smtClean="0">
                          <a:solidFill>
                            <a:sysClr val="windowText" lastClr="000000"/>
                          </a:solidFill>
                          <a:latin typeface="+mn-lt"/>
                          <a:ea typeface="+mn-ea"/>
                          <a:cs typeface="+mn-cs"/>
                        </a:rPr>
                        <a:t>of </a:t>
                      </a:r>
                      <a:endParaRPr lang="en-GB" sz="3600" kern="1200" dirty="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MATH142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Numbers, Groups and Codes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MATH122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Dynamic Modelling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And one additional Philosophy</a:t>
                      </a:r>
                      <a:r>
                        <a:rPr lang="en-GB" sz="3600" kern="1200" baseline="0" dirty="0" smtClean="0">
                          <a:solidFill>
                            <a:sysClr val="windowText" lastClr="000000"/>
                          </a:solidFill>
                          <a:latin typeface="+mn-lt"/>
                          <a:ea typeface="+mn-ea"/>
                          <a:cs typeface="+mn-cs"/>
                        </a:rPr>
                        <a:t> Module</a:t>
                      </a:r>
                      <a:endParaRPr lang="en-GB" sz="3600" kern="1200" dirty="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28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graphicFrame>
        <p:nvGraphicFramePr>
          <p:cNvPr id="12" name="Table 11"/>
          <p:cNvGraphicFramePr>
            <a:graphicFrameLocks noGrp="1"/>
          </p:cNvGraphicFramePr>
          <p:nvPr/>
        </p:nvGraphicFramePr>
        <p:xfrm>
          <a:off x="17407926" y="6715051"/>
          <a:ext cx="7992672" cy="22130400"/>
        </p:xfrm>
        <a:graphic>
          <a:graphicData uri="http://schemas.openxmlformats.org/drawingml/2006/table">
            <a:tbl>
              <a:tblPr>
                <a:tableStyleId>{5C22544A-7EE6-4342-B048-85BDC9FD1C3A}</a:tableStyleId>
              </a:tblPr>
              <a:tblGrid>
                <a:gridCol w="1944000"/>
                <a:gridCol w="2160672"/>
                <a:gridCol w="3888000"/>
              </a:tblGrid>
              <a:tr h="1080000">
                <a:tc gridSpan="3">
                  <a:txBody>
                    <a:bodyPr/>
                    <a:lstStyle/>
                    <a:p>
                      <a:pPr algn="ctr"/>
                      <a:r>
                        <a:rPr lang="en-GB" dirty="0" smtClean="0">
                          <a:solidFill>
                            <a:sysClr val="windowText" lastClr="000000"/>
                          </a:solidFill>
                        </a:rPr>
                        <a:t>Year</a:t>
                      </a:r>
                      <a:r>
                        <a:rPr lang="en-GB" baseline="0" dirty="0" smtClean="0">
                          <a:solidFill>
                            <a:sysClr val="windowText" lastClr="000000"/>
                          </a:solidFill>
                        </a:rPr>
                        <a:t> 2</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r>
              <a:tr h="720000">
                <a:tc gridSpan="3">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r>
              <a:tr h="720000">
                <a:tc>
                  <a:txBody>
                    <a:bodyPr/>
                    <a:lstStyle/>
                    <a:p>
                      <a:pPr algn="ctr"/>
                      <a:r>
                        <a:rPr lang="en-GB" sz="3200" dirty="0" smtClean="0">
                          <a:solidFill>
                            <a:sysClr val="windowText" lastClr="000000"/>
                          </a:solidFill>
                        </a:rPr>
                        <a:t>PHIL207</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gridSpan="2">
                  <a:txBody>
                    <a:bodyPr/>
                    <a:lstStyle/>
                    <a:p>
                      <a:pPr algn="ctr"/>
                      <a:r>
                        <a:rPr lang="en-GB" sz="2800" dirty="0" smtClean="0">
                          <a:solidFill>
                            <a:sysClr val="windowText" lastClr="000000"/>
                          </a:solidFill>
                        </a:rPr>
                        <a:t>Symbolic</a:t>
                      </a:r>
                      <a:r>
                        <a:rPr lang="en-GB" sz="2800" baseline="0" dirty="0" smtClean="0">
                          <a:solidFill>
                            <a:sysClr val="windowText" lastClr="000000"/>
                          </a:solidFill>
                        </a:rPr>
                        <a:t> Logic 2</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r>
              <a:tr h="720000">
                <a:tc gridSpan="3">
                  <a:txBody>
                    <a:bodyPr/>
                    <a:lstStyle/>
                    <a:p>
                      <a:pPr marL="0" algn="ctr" defTabSz="4176431" rtl="0" eaLnBrk="1" latinLnBrk="0" hangingPunct="1"/>
                      <a:r>
                        <a:rPr lang="en-GB" sz="3600" kern="1200" dirty="0" smtClean="0">
                          <a:solidFill>
                            <a:sysClr val="windowText" lastClr="000000"/>
                          </a:solidFill>
                          <a:latin typeface="+mn-lt"/>
                          <a:ea typeface="+mn-ea"/>
                          <a:cs typeface="+mn-cs"/>
                        </a:rPr>
                        <a:t>Four Modules</a:t>
                      </a:r>
                      <a:r>
                        <a:rPr lang="en-GB" sz="3600" kern="1200" baseline="0" dirty="0" smtClean="0">
                          <a:solidFill>
                            <a:sysClr val="windowText" lastClr="000000"/>
                          </a:solidFill>
                          <a:latin typeface="+mn-lt"/>
                          <a:ea typeface="+mn-ea"/>
                          <a:cs typeface="+mn-cs"/>
                        </a:rPr>
                        <a:t> from</a:t>
                      </a:r>
                      <a:endParaRPr lang="en-GB" sz="36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Introduction to the Methods of Applied mathematics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Vector Calculus with Applications</a:t>
                      </a:r>
                      <a:r>
                        <a:rPr lang="en-GB" sz="2800" kern="1200" baseline="0" dirty="0" smtClean="0">
                          <a:solidFill>
                            <a:sysClr val="windowText" lastClr="000000"/>
                          </a:solidFill>
                          <a:latin typeface="+mn-lt"/>
                          <a:ea typeface="+mn-ea"/>
                          <a:cs typeface="+mn-cs"/>
                        </a:rPr>
                        <a:t> in Fluid Mechanics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Numerical Analysis, Solution of Linear Equations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Models: Microeconomics</a:t>
                      </a:r>
                      <a:r>
                        <a:rPr lang="en-GB" sz="2800" kern="1200" baseline="0" dirty="0" smtClean="0">
                          <a:solidFill>
                            <a:sysClr val="windowText" lastClr="000000"/>
                          </a:solidFill>
                          <a:latin typeface="+mn-lt"/>
                          <a:ea typeface="+mn-ea"/>
                          <a:cs typeface="+mn-cs"/>
                        </a:rPr>
                        <a:t> and Population Dynamics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Classical Mechanics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r>
              <a:tr h="720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MATH243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2">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Complex Functions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r>
              <a:tr h="720000">
                <a:tc>
                  <a:txBody>
                    <a:bodyPr/>
                    <a:lstStyle/>
                    <a:p>
                      <a:pPr algn="ctr"/>
                      <a:r>
                        <a:rPr lang="en-GB" sz="3200" dirty="0" smtClean="0">
                          <a:solidFill>
                            <a:sysClr val="windowText" lastClr="000000"/>
                          </a:solidFill>
                        </a:rPr>
                        <a:t>MATH244</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2">
                  <a:txBody>
                    <a:bodyPr/>
                    <a:lstStyle/>
                    <a:p>
                      <a:pPr algn="ctr"/>
                      <a:r>
                        <a:rPr lang="en-GB" sz="2800" dirty="0" smtClean="0">
                          <a:solidFill>
                            <a:sysClr val="windowText" lastClr="000000"/>
                          </a:solidFill>
                        </a:rPr>
                        <a:t>Linear Algebra and Geometry</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Numbers,  Groups and Codes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r>
              <a:tr h="720000">
                <a:tc>
                  <a:txBody>
                    <a:bodyPr/>
                    <a:lstStyle/>
                    <a:p>
                      <a:pPr algn="ctr"/>
                      <a:r>
                        <a:rPr lang="en-GB" sz="3200" dirty="0" smtClean="0"/>
                        <a:t>MATH241</a:t>
                      </a:r>
                      <a:endParaRPr lang="en-GB"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2">
                  <a:txBody>
                    <a:bodyPr/>
                    <a:lstStyle/>
                    <a:p>
                      <a:pPr algn="ctr"/>
                      <a:r>
                        <a:rPr lang="en-GB" sz="2800" dirty="0" smtClean="0"/>
                        <a:t>Metric Spaces and Calculus</a:t>
                      </a:r>
                      <a:endParaRPr lang="en-GB"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MATH247</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Commutative</a:t>
                      </a:r>
                      <a:r>
                        <a:rPr lang="en-GB" sz="2800" kern="1200" baseline="0" dirty="0" smtClean="0">
                          <a:solidFill>
                            <a:sysClr val="windowText" lastClr="000000"/>
                          </a:solidFill>
                          <a:latin typeface="+mn-lt"/>
                          <a:ea typeface="+mn-ea"/>
                          <a:cs typeface="+mn-cs"/>
                        </a:rPr>
                        <a:t> Algebra</a:t>
                      </a:r>
                      <a:endParaRPr lang="en-GB" sz="2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MATH248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Geometry of Curves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Group </a:t>
                      </a:r>
                      <a:r>
                        <a:rPr lang="en-GB" sz="2800" dirty="0" smtClean="0">
                          <a:solidFill>
                            <a:sysClr val="windowText" lastClr="000000"/>
                          </a:solidFill>
                        </a:rPr>
                        <a:t>Project</a:t>
                      </a:r>
                      <a:endParaRPr lang="en-GB" sz="280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Methods of Operational Research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Financial</a:t>
                      </a:r>
                      <a:r>
                        <a:rPr lang="en-GB" sz="2800" kern="1200" baseline="0" dirty="0" smtClean="0">
                          <a:solidFill>
                            <a:sysClr val="windowText" lastClr="000000"/>
                          </a:solidFill>
                          <a:latin typeface="+mn-lt"/>
                          <a:ea typeface="+mn-ea"/>
                          <a:cs typeface="+mn-cs"/>
                        </a:rPr>
                        <a:t> Mathematics 2</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Statistical Theory and Methods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Statistical Theory and Methods</a:t>
                      </a:r>
                      <a:r>
                        <a:rPr lang="en-GB" sz="2800" kern="1200" baseline="0" dirty="0" smtClean="0">
                          <a:solidFill>
                            <a:sysClr val="windowText" lastClr="000000"/>
                          </a:solidFill>
                          <a:latin typeface="+mn-lt"/>
                          <a:ea typeface="+mn-ea"/>
                          <a:cs typeface="+mn-cs"/>
                        </a:rPr>
                        <a:t> 2</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Measure Theory and Probability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Financial mathematics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Operational Research: Probabilistic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r>
              <a:tr h="720000">
                <a:tc gridSpan="3">
                  <a:txBody>
                    <a:bodyPr/>
                    <a:lstStyle/>
                    <a:p>
                      <a:pPr marL="0" algn="ctr" defTabSz="4176431" rtl="0" eaLnBrk="1" latinLnBrk="0" hangingPunct="1"/>
                      <a:r>
                        <a:rPr lang="en-GB" sz="3600" kern="1200" baseline="0" dirty="0" smtClean="0">
                          <a:solidFill>
                            <a:sysClr val="windowText" lastClr="000000"/>
                          </a:solidFill>
                          <a:latin typeface="+mn-lt"/>
                          <a:ea typeface="+mn-ea"/>
                          <a:cs typeface="+mn-cs"/>
                        </a:rPr>
                        <a:t>And a further 3 modules from </a:t>
                      </a:r>
                      <a:endParaRPr lang="en-GB" sz="36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r>
              <a:tr h="720000">
                <a:tc gridSpan="2">
                  <a:txBody>
                    <a:bodyPr/>
                    <a:lstStyle/>
                    <a:p>
                      <a:pPr marL="0" algn="ctr" defTabSz="4176431" rtl="0" eaLnBrk="1" latinLnBrk="0" hangingPunct="1"/>
                      <a:r>
                        <a:rPr lang="en-GB" sz="3200" kern="1200" dirty="0" smtClean="0">
                          <a:solidFill>
                            <a:sysClr val="windowText" lastClr="000000"/>
                          </a:solidFill>
                          <a:latin typeface="+mn-lt"/>
                          <a:ea typeface="+mn-ea"/>
                          <a:cs typeface="+mn-cs"/>
                        </a:rPr>
                        <a:t>PHIL212</a:t>
                      </a: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PHIL215</a:t>
                      </a: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gridSpan="2">
                  <a:txBody>
                    <a:bodyPr/>
                    <a:lstStyle/>
                    <a:p>
                      <a:pPr marL="0" algn="ctr" defTabSz="4176431" rtl="0" eaLnBrk="1" latinLnBrk="0" hangingPunct="1"/>
                      <a:r>
                        <a:rPr lang="en-GB" sz="3200" kern="1200" dirty="0" smtClean="0">
                          <a:solidFill>
                            <a:sysClr val="windowText" lastClr="000000"/>
                          </a:solidFill>
                          <a:latin typeface="+mn-lt"/>
                          <a:ea typeface="+mn-ea"/>
                          <a:cs typeface="+mn-cs"/>
                        </a:rPr>
                        <a:t>PHIL219</a:t>
                      </a: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PHIL227</a:t>
                      </a: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gridSpan="2">
                  <a:txBody>
                    <a:bodyPr/>
                    <a:lstStyle/>
                    <a:p>
                      <a:pPr marL="0" algn="ctr" defTabSz="4176431" rtl="0" eaLnBrk="1" latinLnBrk="0" hangingPunct="1"/>
                      <a:r>
                        <a:rPr lang="en-GB" sz="3200" kern="1200" dirty="0" smtClean="0">
                          <a:solidFill>
                            <a:sysClr val="windowText" lastClr="000000"/>
                          </a:solidFill>
                          <a:latin typeface="+mn-lt"/>
                          <a:ea typeface="+mn-ea"/>
                          <a:cs typeface="+mn-cs"/>
                        </a:rPr>
                        <a:t>PHIL228</a:t>
                      </a: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PHIL236</a:t>
                      </a: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gridSpan="2">
                  <a:txBody>
                    <a:bodyPr/>
                    <a:lstStyle/>
                    <a:p>
                      <a:pPr marL="0" algn="ctr" defTabSz="4176431" rtl="0" eaLnBrk="1" latinLnBrk="0" hangingPunct="1"/>
                      <a:r>
                        <a:rPr lang="en-GB" sz="3200" kern="1200" dirty="0" smtClean="0">
                          <a:solidFill>
                            <a:sysClr val="windowText" lastClr="000000"/>
                          </a:solidFill>
                          <a:latin typeface="+mn-lt"/>
                          <a:ea typeface="+mn-ea"/>
                          <a:cs typeface="+mn-cs"/>
                        </a:rPr>
                        <a:t>PHIL237</a:t>
                      </a: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PHIL239</a:t>
                      </a: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bl>
          </a:graphicData>
        </a:graphic>
      </p:graphicFrame>
      <p:graphicFrame>
        <p:nvGraphicFramePr>
          <p:cNvPr id="13" name="Table 12"/>
          <p:cNvGraphicFramePr>
            <a:graphicFrameLocks noGrp="1"/>
          </p:cNvGraphicFramePr>
          <p:nvPr/>
        </p:nvGraphicFramePr>
        <p:xfrm>
          <a:off x="26084782" y="6715051"/>
          <a:ext cx="7892192" cy="23030880"/>
        </p:xfrm>
        <a:graphic>
          <a:graphicData uri="http://schemas.openxmlformats.org/drawingml/2006/table">
            <a:tbl>
              <a:tblPr>
                <a:tableStyleId>{5C22544A-7EE6-4342-B048-85BDC9FD1C3A}</a:tableStyleId>
              </a:tblPr>
              <a:tblGrid>
                <a:gridCol w="1943352"/>
                <a:gridCol w="792952"/>
                <a:gridCol w="2520280"/>
                <a:gridCol w="2635608"/>
              </a:tblGrid>
              <a:tr h="1080000">
                <a:tc gridSpan="4">
                  <a:txBody>
                    <a:bodyPr/>
                    <a:lstStyle/>
                    <a:p>
                      <a:pPr algn="ctr"/>
                      <a:r>
                        <a:rPr lang="en-GB" dirty="0" smtClean="0">
                          <a:solidFill>
                            <a:sysClr val="windowText" lastClr="000000"/>
                          </a:solidFill>
                        </a:rPr>
                        <a:t>Year</a:t>
                      </a:r>
                      <a:r>
                        <a:rPr lang="en-GB" baseline="0" dirty="0" smtClean="0">
                          <a:solidFill>
                            <a:sysClr val="windowText" lastClr="000000"/>
                          </a:solidFill>
                        </a:rPr>
                        <a:t> 3</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r>
              <a:tr h="648000">
                <a:tc gridSpan="4">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Compulsory Module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684000">
                <a:tc>
                  <a:txBody>
                    <a:bodyPr/>
                    <a:lstStyle/>
                    <a:p>
                      <a:pPr algn="ctr"/>
                      <a:r>
                        <a:rPr lang="en-GB" sz="3200" dirty="0" smtClean="0">
                          <a:solidFill>
                            <a:sysClr val="windowText" lastClr="000000"/>
                          </a:solidFill>
                        </a:rPr>
                        <a:t>PHIL346</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gridSpan="3">
                  <a:txBody>
                    <a:bodyPr/>
                    <a:lstStyle/>
                    <a:p>
                      <a:pPr algn="ctr"/>
                      <a:r>
                        <a:rPr lang="en-GB" sz="2800" dirty="0" smtClean="0">
                          <a:solidFill>
                            <a:sysClr val="windowText" lastClr="000000"/>
                          </a:solidFill>
                        </a:rPr>
                        <a:t>Philosophy of Mathematics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hMerge="1">
                  <a:txBody>
                    <a:bodyPr/>
                    <a:lstStyle/>
                    <a:p>
                      <a:endParaRPr lang="en-GB"/>
                    </a:p>
                  </a:txBody>
                  <a:tcPr/>
                </a:tc>
                <a:tc hMerge="1">
                  <a:txBody>
                    <a:bodyPr/>
                    <a:lstStyle/>
                    <a:p>
                      <a:endParaRPr lang="en-GB"/>
                    </a:p>
                  </a:txBody>
                  <a:tcPr/>
                </a:tc>
              </a:tr>
              <a:tr h="684000">
                <a:tc gridSpan="4">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Four modules </a:t>
                      </a:r>
                      <a:r>
                        <a:rPr lang="en-GB" sz="3600" kern="1200" dirty="0" smtClean="0">
                          <a:solidFill>
                            <a:sysClr val="windowText" lastClr="000000"/>
                          </a:solidFill>
                          <a:latin typeface="+mn-lt"/>
                          <a:ea typeface="+mn-ea"/>
                          <a:cs typeface="+mn-cs"/>
                        </a:rPr>
                        <a:t>from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44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r>
              <a:tr h="684000">
                <a:tc>
                  <a:txBody>
                    <a:bodyPr/>
                    <a:lstStyle/>
                    <a:p>
                      <a:pPr algn="ctr"/>
                      <a:r>
                        <a:rPr lang="en-GB" sz="3200" dirty="0" smtClean="0">
                          <a:solidFill>
                            <a:sysClr val="windowText" lastClr="000000"/>
                          </a:solidFill>
                        </a:rPr>
                        <a:t>MATH302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gridSpan="3">
                  <a:txBody>
                    <a:bodyPr/>
                    <a:lstStyle/>
                    <a:p>
                      <a:pPr algn="ctr"/>
                      <a:r>
                        <a:rPr lang="en-GB" sz="2800" dirty="0" smtClean="0">
                          <a:solidFill>
                            <a:sysClr val="windowText" lastClr="000000"/>
                          </a:solidFill>
                        </a:rPr>
                        <a:t>History of Mathematics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p>
                      <a:endParaRPr lang="en-GB"/>
                    </a:p>
                  </a:txBody>
                  <a:tcPr/>
                </a:tc>
                <a:tc hMerge="1">
                  <a:txBody>
                    <a:bodyPr/>
                    <a:lstStyle/>
                    <a:p>
                      <a:endParaRPr lang="en-GB"/>
                    </a:p>
                  </a:txBody>
                  <a:tcPr/>
                </a:tc>
              </a:tr>
              <a:tr h="684000">
                <a:tc>
                  <a:txBody>
                    <a:bodyPr/>
                    <a:lstStyle/>
                    <a:p>
                      <a:pPr algn="ctr"/>
                      <a:r>
                        <a:rPr lang="en-GB" sz="3200" dirty="0" smtClean="0">
                          <a:solidFill>
                            <a:sysClr val="windowText" lastClr="000000"/>
                          </a:solidFill>
                        </a:rPr>
                        <a:t>MATH322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3">
                  <a:txBody>
                    <a:bodyPr/>
                    <a:lstStyle/>
                    <a:p>
                      <a:pPr algn="ctr"/>
                      <a:r>
                        <a:rPr lang="en-GB" sz="2800" dirty="0" smtClean="0">
                          <a:solidFill>
                            <a:sysClr val="windowText" lastClr="000000"/>
                          </a:solidFill>
                        </a:rPr>
                        <a:t>Chaos and Dynamical</a:t>
                      </a:r>
                      <a:r>
                        <a:rPr lang="en-GB" sz="2800" baseline="0" dirty="0" smtClean="0">
                          <a:solidFill>
                            <a:sysClr val="windowText" lastClr="000000"/>
                          </a:solidFill>
                        </a:rPr>
                        <a:t> Systems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r>
              <a:tr h="684000">
                <a:tc>
                  <a:txBody>
                    <a:bodyPr/>
                    <a:lstStyle/>
                    <a:p>
                      <a:pPr algn="ctr"/>
                      <a:r>
                        <a:rPr lang="en-GB" sz="3200" dirty="0" smtClean="0">
                          <a:solidFill>
                            <a:sysClr val="windowText" lastClr="000000"/>
                          </a:solidFill>
                        </a:rPr>
                        <a:t>MATH323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3">
                  <a:txBody>
                    <a:bodyPr/>
                    <a:lstStyle/>
                    <a:p>
                      <a:pPr algn="ctr"/>
                      <a:r>
                        <a:rPr lang="en-GB" sz="2800" dirty="0" smtClean="0">
                          <a:solidFill>
                            <a:sysClr val="windowText" lastClr="000000"/>
                          </a:solidFill>
                        </a:rPr>
                        <a:t>Further Methods of Applied Mathematics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r>
              <a:tr h="684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Cartesian Tensors &amp; Mathematical</a:t>
                      </a:r>
                      <a:r>
                        <a:rPr lang="en-GB" sz="2800" kern="1200" baseline="0" dirty="0" smtClean="0">
                          <a:solidFill>
                            <a:sysClr val="windowText" lastClr="000000"/>
                          </a:solidFill>
                          <a:latin typeface="+mn-lt"/>
                          <a:ea typeface="+mn-ea"/>
                          <a:cs typeface="+mn-cs"/>
                        </a:rPr>
                        <a:t> Models of Solids and Viscous Fluids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r>
              <a:tr h="684000">
                <a:tc>
                  <a:txBody>
                    <a:bodyPr/>
                    <a:lstStyle/>
                    <a:p>
                      <a:pPr algn="ctr"/>
                      <a:r>
                        <a:rPr lang="en-GB" sz="3200" dirty="0" smtClean="0"/>
                        <a:t>MATH325</a:t>
                      </a:r>
                      <a:endParaRPr lang="en-GB"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3">
                  <a:txBody>
                    <a:bodyPr/>
                    <a:lstStyle/>
                    <a:p>
                      <a:pPr algn="ctr"/>
                      <a:r>
                        <a:rPr lang="en-GB" sz="2800" dirty="0" smtClean="0"/>
                        <a:t>Quantum Mechanics</a:t>
                      </a:r>
                      <a:endParaRPr lang="en-GB"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r>
              <a:tr h="684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MATH326</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Relativity</a:t>
                      </a:r>
                      <a:endParaRPr lang="en-GB" sz="2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r>
              <a:tr h="684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Economics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r>
              <a:tr h="684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3">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Population Dynamics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r>
              <a:tr h="684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Physics Projects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p>
                      <a:endParaRPr lang="en-GB"/>
                    </a:p>
                  </a:txBody>
                  <a:tcPr/>
                </a:tc>
                <a:tc hMerge="1">
                  <a:txBody>
                    <a:bodyPr/>
                    <a:lstStyle/>
                    <a:p>
                      <a:endParaRPr lang="en-GB"/>
                    </a:p>
                  </a:txBody>
                  <a:tcPr/>
                </a:tc>
              </a:tr>
              <a:tr h="684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Number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r>
              <a:tr h="684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Group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r>
              <a:tr h="684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3">
                  <a:txBody>
                    <a:bodyPr/>
                    <a:lstStyle/>
                    <a:p>
                      <a:pPr marL="0" algn="ctr" defTabSz="4176431" rtl="0" eaLnBrk="1" latinLnBrk="0" hangingPunct="1"/>
                      <a:r>
                        <a:rPr lang="en-GB" sz="2800" kern="1200" dirty="0" err="1" smtClean="0">
                          <a:solidFill>
                            <a:sysClr val="windowText" lastClr="000000"/>
                          </a:solidFill>
                          <a:latin typeface="+mn-lt"/>
                          <a:ea typeface="+mn-ea"/>
                          <a:cs typeface="+mn-cs"/>
                        </a:rPr>
                        <a:t>Combinatorics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r>
              <a:tr h="684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Differential Geometry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r>
              <a:tr h="684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Analytic</a:t>
                      </a:r>
                      <a:r>
                        <a:rPr lang="en-GB" sz="2800" kern="1200" baseline="0" dirty="0" smtClean="0">
                          <a:solidFill>
                            <a:sysClr val="windowText" lastClr="000000"/>
                          </a:solidFill>
                          <a:latin typeface="+mn-lt"/>
                          <a:ea typeface="+mn-ea"/>
                          <a:cs typeface="+mn-cs"/>
                        </a:rPr>
                        <a:t> Methods in Higher Geometry</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r>
              <a:tr h="684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MATH351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Analysis and Number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r>
              <a:tr h="684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Applied Stochastic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r>
              <a:tr h="684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Theory of Statistical Inference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r>
              <a:tr h="684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Applied Probability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r>
              <a:tr h="684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Linear Statistical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r>
              <a:tr h="684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Medical Statistics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r>
              <a:tr h="684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Risk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r>
              <a:tr h="684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Networks in Theory and Practice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r>
              <a:tr h="684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MATH399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Project</a:t>
                      </a:r>
                      <a:r>
                        <a:rPr lang="en-GB" sz="2800" kern="1200" baseline="0" dirty="0" smtClean="0">
                          <a:solidFill>
                            <a:sysClr val="windowText" lastClr="000000"/>
                          </a:solidFill>
                          <a:latin typeface="+mn-lt"/>
                          <a:ea typeface="+mn-ea"/>
                          <a:cs typeface="+mn-cs"/>
                        </a:rPr>
                        <a:t> Module</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p>
                      <a:endParaRPr lang="en-GB"/>
                    </a:p>
                  </a:txBody>
                  <a:tcPr/>
                </a:tc>
                <a:tc hMerge="1">
                  <a:txBody>
                    <a:bodyPr/>
                    <a:lstStyle/>
                    <a:p>
                      <a:endParaRPr lang="en-GB"/>
                    </a:p>
                  </a:txBody>
                  <a:tcPr/>
                </a:tc>
              </a:tr>
              <a:tr h="684000">
                <a:tc gridSpan="4">
                  <a:txBody>
                    <a:bodyPr/>
                    <a:lstStyle/>
                    <a:p>
                      <a:pPr marL="0" algn="ctr" defTabSz="4176431" rtl="0" eaLnBrk="1" latinLnBrk="0" hangingPunct="1"/>
                      <a:r>
                        <a:rPr lang="en-GB" sz="3600" kern="1200" dirty="0" smtClean="0">
                          <a:solidFill>
                            <a:sysClr val="windowText" lastClr="000000"/>
                          </a:solidFill>
                          <a:latin typeface="+mn-lt"/>
                          <a:ea typeface="+mn-ea"/>
                          <a:cs typeface="+mn-cs"/>
                        </a:rPr>
                        <a:t>And a further 3</a:t>
                      </a:r>
                      <a:r>
                        <a:rPr lang="en-GB" sz="3600" kern="1200" baseline="0" dirty="0" smtClean="0">
                          <a:solidFill>
                            <a:sysClr val="windowText" lastClr="000000"/>
                          </a:solidFill>
                          <a:latin typeface="+mn-lt"/>
                          <a:ea typeface="+mn-ea"/>
                          <a:cs typeface="+mn-cs"/>
                        </a:rPr>
                        <a:t> modules from</a:t>
                      </a:r>
                      <a:endParaRPr lang="en-GB" sz="36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44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r>
              <a:tr h="684000">
                <a:tc gridSpan="2">
                  <a:txBody>
                    <a:bodyPr/>
                    <a:lstStyle/>
                    <a:p>
                      <a:pPr marL="0" algn="ctr" defTabSz="4176431" rtl="0" eaLnBrk="1" latinLnBrk="0" hangingPunct="1"/>
                      <a:r>
                        <a:rPr lang="en-GB" sz="3200" kern="1200" dirty="0" smtClean="0">
                          <a:solidFill>
                            <a:sysClr val="windowText" lastClr="000000"/>
                          </a:solidFill>
                          <a:latin typeface="+mn-lt"/>
                          <a:ea typeface="+mn-ea"/>
                          <a:cs typeface="+mn-cs"/>
                        </a:rPr>
                        <a:t>PHIL306</a:t>
                      </a: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PHIL309</a:t>
                      </a: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PHIL310</a:t>
                      </a: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684000">
                <a:tc gridSpan="2">
                  <a:txBody>
                    <a:bodyPr/>
                    <a:lstStyle/>
                    <a:p>
                      <a:pPr marL="0" algn="ctr" defTabSz="4176431" rtl="0" eaLnBrk="1" latinLnBrk="0" hangingPunct="1"/>
                      <a:r>
                        <a:rPr lang="en-GB" sz="3200" kern="1200" dirty="0" smtClean="0">
                          <a:solidFill>
                            <a:sysClr val="windowText" lastClr="000000"/>
                          </a:solidFill>
                          <a:latin typeface="+mn-lt"/>
                          <a:ea typeface="+mn-ea"/>
                          <a:cs typeface="+mn-cs"/>
                        </a:rPr>
                        <a:t>PHIL316</a:t>
                      </a: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PHIL317</a:t>
                      </a: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PHIL326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684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PHIL329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dirty="0"/>
                    </a:p>
                  </a:txBody>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PHIL332</a:t>
                      </a: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3200" kern="1200" smtClean="0">
                          <a:solidFill>
                            <a:sysClr val="windowText" lastClr="000000"/>
                          </a:solidFill>
                          <a:latin typeface="+mn-lt"/>
                          <a:ea typeface="+mn-ea"/>
                          <a:cs typeface="+mn-cs"/>
                        </a:rPr>
                        <a:t>PHIL340</a:t>
                      </a: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684000">
                <a:tc gridSpan="2">
                  <a:txBody>
                    <a:bodyPr/>
                    <a:lstStyle/>
                    <a:p>
                      <a:pPr marL="0" algn="ctr" defTabSz="4176431" rtl="0" eaLnBrk="1" latinLnBrk="0" hangingPunct="1"/>
                      <a:r>
                        <a:rPr lang="en-GB" sz="3200" kern="1200" dirty="0" smtClean="0">
                          <a:solidFill>
                            <a:sysClr val="windowText" lastClr="000000"/>
                          </a:solidFill>
                          <a:latin typeface="+mn-lt"/>
                          <a:ea typeface="+mn-ea"/>
                          <a:cs typeface="+mn-cs"/>
                        </a:rPr>
                        <a:t>PHIL361</a:t>
                      </a: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a:txBody>
                    <a:bodyPr/>
                    <a:lstStyle/>
                    <a:p>
                      <a:pPr marL="0" algn="ctr" defTabSz="4176431" rtl="0" eaLnBrk="1" latinLnBrk="0" hangingPunct="1"/>
                      <a:r>
                        <a:rPr lang="en-GB" sz="3200" kern="1200" smtClean="0">
                          <a:solidFill>
                            <a:sysClr val="windowText" lastClr="000000"/>
                          </a:solidFill>
                          <a:latin typeface="+mn-lt"/>
                          <a:ea typeface="+mn-ea"/>
                          <a:cs typeface="+mn-cs"/>
                        </a:rPr>
                        <a:t>PHIL362</a:t>
                      </a: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bl>
          </a:graphicData>
        </a:graphic>
      </p:graphicFrame>
      <p:graphicFrame>
        <p:nvGraphicFramePr>
          <p:cNvPr id="16" name="Table 15"/>
          <p:cNvGraphicFramePr>
            <a:graphicFrameLocks noGrp="1"/>
          </p:cNvGraphicFramePr>
          <p:nvPr/>
        </p:nvGraphicFramePr>
        <p:xfrm>
          <a:off x="953990" y="25437131"/>
          <a:ext cx="6984776" cy="3840480"/>
        </p:xfrm>
        <a:graphic>
          <a:graphicData uri="http://schemas.openxmlformats.org/drawingml/2006/table">
            <a:tbl>
              <a:tblPr firstRow="1" bandRow="1">
                <a:tableStyleId>{5C22544A-7EE6-4342-B048-85BDC9FD1C3A}</a:tableStyleId>
              </a:tblPr>
              <a:tblGrid>
                <a:gridCol w="6984776"/>
              </a:tblGrid>
              <a:tr h="370840">
                <a:tc>
                  <a:txBody>
                    <a:bodyPr/>
                    <a:lstStyle/>
                    <a:p>
                      <a:r>
                        <a:rPr lang="en-GB" sz="3600" b="0" dirty="0" smtClean="0">
                          <a:solidFill>
                            <a:schemeClr val="tx1"/>
                          </a:solidFill>
                        </a:rPr>
                        <a:t>General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3600" b="0" dirty="0" smtClean="0">
                          <a:solidFill>
                            <a:schemeClr val="tx1"/>
                          </a:solidFill>
                        </a:rPr>
                        <a:t>Applied Maths / Theoretical Physics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en-GB" sz="3600" b="0" dirty="0" smtClean="0">
                          <a:solidFill>
                            <a:schemeClr val="tx1"/>
                          </a:solidFill>
                        </a:rPr>
                        <a:t>Pure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370840">
                <a:tc>
                  <a:txBody>
                    <a:bodyPr/>
                    <a:lstStyle/>
                    <a:p>
                      <a:r>
                        <a:rPr lang="en-GB" sz="3600" b="0" dirty="0" smtClean="0">
                          <a:solidFill>
                            <a:schemeClr val="tx1"/>
                          </a:solidFill>
                        </a:rPr>
                        <a:t>Statistics / OR</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r>
                        <a:rPr lang="en-GB" sz="3600" b="0" dirty="0" smtClean="0">
                          <a:solidFill>
                            <a:schemeClr val="tx1"/>
                          </a:solidFill>
                        </a:rPr>
                        <a:t>Project Modules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70840">
                <a:tc>
                  <a:txBody>
                    <a:bodyPr/>
                    <a:lstStyle/>
                    <a:p>
                      <a:r>
                        <a:rPr lang="en-GB" sz="3600" b="0" dirty="0" smtClean="0">
                          <a:solidFill>
                            <a:schemeClr val="tx1"/>
                          </a:solidFill>
                        </a:rPr>
                        <a:t>Other Subjects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GL11: BA Economics and Mathematics </a:t>
            </a:r>
            <a:br>
              <a:rPr lang="en-GB" dirty="0" smtClean="0"/>
            </a:br>
            <a:r>
              <a:rPr lang="en-GB" dirty="0" smtClean="0"/>
              <a:t>From Application to Graduation</a:t>
            </a:r>
            <a:endParaRPr lang="en-GB" dirty="0"/>
          </a:p>
        </p:txBody>
      </p:sp>
      <p:sp>
        <p:nvSpPr>
          <p:cNvPr id="3" name="Oval 2"/>
          <p:cNvSpPr/>
          <p:nvPr/>
        </p:nvSpPr>
        <p:spPr>
          <a:xfrm>
            <a:off x="593950" y="12979747"/>
            <a:ext cx="5832648" cy="583264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ysClr val="windowText" lastClr="000000"/>
                </a:solidFill>
              </a:rPr>
              <a:t>Application Successful!</a:t>
            </a:r>
            <a:endParaRPr lang="en-GB" sz="6000" dirty="0">
              <a:solidFill>
                <a:sysClr val="windowText" lastClr="000000"/>
              </a:solidFill>
            </a:endParaRPr>
          </a:p>
        </p:txBody>
      </p:sp>
      <p:sp>
        <p:nvSpPr>
          <p:cNvPr id="5" name="Oval 4"/>
          <p:cNvSpPr/>
          <p:nvPr/>
        </p:nvSpPr>
        <p:spPr>
          <a:xfrm>
            <a:off x="35661846" y="12835731"/>
            <a:ext cx="5832648" cy="583264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0" dirty="0" smtClean="0">
                <a:solidFill>
                  <a:sysClr val="windowText" lastClr="000000"/>
                </a:solidFill>
              </a:rPr>
              <a:t>Graduation!</a:t>
            </a:r>
            <a:endParaRPr lang="en-GB" sz="6000" dirty="0">
              <a:solidFill>
                <a:sysClr val="windowText" lastClr="000000"/>
              </a:solidFill>
            </a:endParaRPr>
          </a:p>
        </p:txBody>
      </p:sp>
      <p:cxnSp>
        <p:nvCxnSpPr>
          <p:cNvPr id="7" name="Straight Connector 6"/>
          <p:cNvCxnSpPr/>
          <p:nvPr/>
        </p:nvCxnSpPr>
        <p:spPr>
          <a:xfrm>
            <a:off x="8561705"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7123410"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5685115"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4246820"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1" name="Table 10"/>
          <p:cNvGraphicFramePr>
            <a:graphicFrameLocks noGrp="1"/>
          </p:cNvGraphicFramePr>
          <p:nvPr/>
        </p:nvGraphicFramePr>
        <p:xfrm>
          <a:off x="8947742" y="6715051"/>
          <a:ext cx="7776000" cy="12141120"/>
        </p:xfrm>
        <a:graphic>
          <a:graphicData uri="http://schemas.openxmlformats.org/drawingml/2006/table">
            <a:tbl>
              <a:tblPr>
                <a:tableStyleId>{5C22544A-7EE6-4342-B048-85BDC9FD1C3A}</a:tableStyleId>
              </a:tblPr>
              <a:tblGrid>
                <a:gridCol w="1866447"/>
                <a:gridCol w="5909553"/>
              </a:tblGrid>
              <a:tr h="1080000">
                <a:tc gridSpan="2">
                  <a:txBody>
                    <a:bodyPr/>
                    <a:lstStyle/>
                    <a:p>
                      <a:pPr algn="ctr"/>
                      <a:r>
                        <a:rPr lang="en-GB" dirty="0" smtClean="0">
                          <a:solidFill>
                            <a:sysClr val="windowText" lastClr="000000"/>
                          </a:solidFill>
                        </a:rPr>
                        <a:t>Year 1</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algn="ctr"/>
                      <a:r>
                        <a:rPr lang="en-GB" sz="3200" dirty="0" smtClean="0">
                          <a:solidFill>
                            <a:sysClr val="windowText" lastClr="000000"/>
                          </a:solidFill>
                        </a:rPr>
                        <a:t>MATH101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1</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2</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Introduction to Linear Algebra</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MATH162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Statistics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One of</a:t>
                      </a:r>
                      <a:endParaRPr lang="en-GB" sz="3600" kern="1200" dirty="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algn="ctr"/>
                      <a:r>
                        <a:rPr lang="en-GB" sz="3200" dirty="0" smtClean="0">
                          <a:solidFill>
                            <a:sysClr val="windowText" lastClr="000000"/>
                          </a:solidFill>
                        </a:rPr>
                        <a:t>MATH105</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Numbers and Sets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MATH111</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IT Skills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And</a:t>
                      </a:r>
                      <a:endParaRPr lang="en-GB" sz="36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l" defTabSz="4176431" rtl="0" eaLnBrk="1" latinLnBrk="0" hangingPunct="1"/>
                      <a:endParaRPr lang="en-GB" sz="28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ECON159</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European Economic Environment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And One of </a:t>
                      </a:r>
                      <a:endParaRPr lang="en-GB" sz="3600" kern="1200" dirty="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MATH142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Numbers, Groups and Codes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MATH122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Dynamic Modelling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And</a:t>
                      </a:r>
                      <a:endParaRPr lang="en-GB" sz="36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l" defTabSz="4176431" rtl="0" eaLnBrk="1" latinLnBrk="0" hangingPunct="1"/>
                      <a:endParaRPr lang="en-GB" sz="28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ECON130</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Cont</a:t>
                      </a:r>
                      <a:r>
                        <a:rPr lang="en-GB" sz="2800" kern="1200" baseline="0" dirty="0" smtClean="0">
                          <a:solidFill>
                            <a:sysClr val="windowText" lastClr="000000"/>
                          </a:solidFill>
                          <a:latin typeface="+mn-lt"/>
                          <a:ea typeface="+mn-ea"/>
                          <a:cs typeface="+mn-cs"/>
                        </a:rPr>
                        <a:t> Issues in Economic Policy</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bl>
          </a:graphicData>
        </a:graphic>
      </p:graphicFrame>
      <p:graphicFrame>
        <p:nvGraphicFramePr>
          <p:cNvPr id="12" name="Table 11"/>
          <p:cNvGraphicFramePr>
            <a:graphicFrameLocks noGrp="1"/>
          </p:cNvGraphicFramePr>
          <p:nvPr/>
        </p:nvGraphicFramePr>
        <p:xfrm>
          <a:off x="17588670" y="6715051"/>
          <a:ext cx="7776000" cy="22599120"/>
        </p:xfrm>
        <a:graphic>
          <a:graphicData uri="http://schemas.openxmlformats.org/drawingml/2006/table">
            <a:tbl>
              <a:tblPr>
                <a:tableStyleId>{5C22544A-7EE6-4342-B048-85BDC9FD1C3A}</a:tableStyleId>
              </a:tblPr>
              <a:tblGrid>
                <a:gridCol w="1866447"/>
                <a:gridCol w="725553"/>
                <a:gridCol w="1296000"/>
                <a:gridCol w="1296000"/>
                <a:gridCol w="2592000"/>
              </a:tblGrid>
              <a:tr h="1080000">
                <a:tc gridSpan="5">
                  <a:txBody>
                    <a:bodyPr/>
                    <a:lstStyle/>
                    <a:p>
                      <a:pPr algn="ctr"/>
                      <a:r>
                        <a:rPr lang="en-GB" dirty="0" smtClean="0">
                          <a:solidFill>
                            <a:sysClr val="windowText" lastClr="000000"/>
                          </a:solidFill>
                        </a:rPr>
                        <a:t>Year</a:t>
                      </a:r>
                      <a:r>
                        <a:rPr lang="en-GB" baseline="0" dirty="0" smtClean="0">
                          <a:solidFill>
                            <a:sysClr val="windowText" lastClr="000000"/>
                          </a:solidFill>
                        </a:rPr>
                        <a:t> 2</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720000">
                <a:tc gridSpan="5">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Compulsory Modules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720000">
                <a:tc gridSpan="2">
                  <a:txBody>
                    <a:bodyPr/>
                    <a:lstStyle/>
                    <a:p>
                      <a:pPr marL="0" algn="ctr" defTabSz="4176431" rtl="0" eaLnBrk="1" latinLnBrk="0" hangingPunct="1"/>
                      <a:r>
                        <a:rPr lang="en-GB" sz="3200" kern="1200" dirty="0" smtClean="0">
                          <a:solidFill>
                            <a:sysClr val="windowText" lastClr="000000"/>
                          </a:solidFill>
                          <a:latin typeface="+mn-lt"/>
                          <a:ea typeface="+mn-ea"/>
                          <a:cs typeface="+mn-cs"/>
                        </a:rPr>
                        <a:t>ECON212</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gridSpan="2">
                  <a:txBody>
                    <a:bodyPr/>
                    <a:lstStyle/>
                    <a:p>
                      <a:pPr marL="0" algn="ctr" defTabSz="4176431" rtl="0" eaLnBrk="1" latinLnBrk="0" hangingPunct="1"/>
                      <a:r>
                        <a:rPr lang="en-GB" sz="3200" kern="1200" dirty="0" smtClean="0">
                          <a:solidFill>
                            <a:sysClr val="windowText" lastClr="000000"/>
                          </a:solidFill>
                          <a:latin typeface="+mn-lt"/>
                          <a:ea typeface="+mn-ea"/>
                          <a:cs typeface="+mn-cs"/>
                        </a:rPr>
                        <a:t>ECON221</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ECON223</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gridSpan="5">
                  <a:txBody>
                    <a:bodyPr/>
                    <a:lstStyle/>
                    <a:p>
                      <a:pPr marL="0" algn="ctr" defTabSz="4176431" rtl="0" eaLnBrk="1" latinLnBrk="0" hangingPunct="1"/>
                      <a:r>
                        <a:rPr lang="en-GB" sz="3600" kern="1200" dirty="0" smtClean="0">
                          <a:solidFill>
                            <a:sysClr val="windowText" lastClr="000000"/>
                          </a:solidFill>
                          <a:latin typeface="+mn-lt"/>
                          <a:ea typeface="+mn-ea"/>
                          <a:cs typeface="+mn-cs"/>
                        </a:rPr>
                        <a:t>At least two</a:t>
                      </a:r>
                      <a:r>
                        <a:rPr lang="en-GB" sz="3600" kern="1200" baseline="0" dirty="0" smtClean="0">
                          <a:solidFill>
                            <a:sysClr val="windowText" lastClr="000000"/>
                          </a:solidFill>
                          <a:latin typeface="+mn-lt"/>
                          <a:ea typeface="+mn-ea"/>
                          <a:cs typeface="+mn-cs"/>
                        </a:rPr>
                        <a:t> </a:t>
                      </a:r>
                      <a:r>
                        <a:rPr lang="en-GB" sz="3600" kern="1200" dirty="0" smtClean="0">
                          <a:solidFill>
                            <a:sysClr val="windowText" lastClr="000000"/>
                          </a:solidFill>
                          <a:latin typeface="+mn-lt"/>
                          <a:ea typeface="+mn-ea"/>
                          <a:cs typeface="+mn-cs"/>
                        </a:rPr>
                        <a:t>from</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720000">
                <a:tc gridSpan="3">
                  <a:txBody>
                    <a:bodyPr/>
                    <a:lstStyle/>
                    <a:p>
                      <a:pPr marL="0" algn="ctr" defTabSz="4176431" rtl="0" eaLnBrk="1" latinLnBrk="0" hangingPunct="1"/>
                      <a:r>
                        <a:rPr lang="en-GB" sz="3200" kern="1200" dirty="0" smtClean="0">
                          <a:solidFill>
                            <a:sysClr val="windowText" lastClr="000000"/>
                          </a:solidFill>
                          <a:latin typeface="+mn-lt"/>
                          <a:ea typeface="+mn-ea"/>
                          <a:cs typeface="+mn-cs"/>
                        </a:rPr>
                        <a:t>ECON222</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hMerge="1">
                  <a:txBody>
                    <a:bodyPr/>
                    <a:lstStyle/>
                    <a:p>
                      <a:endParaRPr lang="en-GB"/>
                    </a:p>
                  </a:txBody>
                  <a:tcPr/>
                </a:tc>
                <a:tc gridSpan="2">
                  <a:txBody>
                    <a:bodyPr/>
                    <a:lstStyle/>
                    <a:p>
                      <a:pPr marL="0" algn="ctr" defTabSz="4176431" rtl="0" eaLnBrk="1" latinLnBrk="0" hangingPunct="1"/>
                      <a:r>
                        <a:rPr lang="en-GB" sz="3200" kern="1200" dirty="0" smtClean="0">
                          <a:solidFill>
                            <a:sysClr val="windowText" lastClr="000000"/>
                          </a:solidFill>
                          <a:latin typeface="+mn-lt"/>
                          <a:ea typeface="+mn-ea"/>
                          <a:cs typeface="+mn-cs"/>
                        </a:rPr>
                        <a:t>ECON224</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r>
              <a:tr h="720000">
                <a:tc gridSpan="3">
                  <a:txBody>
                    <a:bodyPr/>
                    <a:lstStyle/>
                    <a:p>
                      <a:pPr marL="0" algn="ctr" defTabSz="4176431" rtl="0" eaLnBrk="1" latinLnBrk="0" hangingPunct="1"/>
                      <a:r>
                        <a:rPr lang="en-GB" sz="3200" kern="1200" dirty="0" smtClean="0">
                          <a:solidFill>
                            <a:sysClr val="windowText" lastClr="000000"/>
                          </a:solidFill>
                          <a:latin typeface="+mn-lt"/>
                          <a:ea typeface="+mn-ea"/>
                          <a:cs typeface="+mn-cs"/>
                        </a:rPr>
                        <a:t>ECON211</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hMerge="1">
                  <a:txBody>
                    <a:bodyPr/>
                    <a:lstStyle/>
                    <a:p>
                      <a:endParaRPr lang="en-GB"/>
                    </a:p>
                  </a:txBody>
                  <a:tcPr/>
                </a:tc>
                <a:tc gridSpan="2">
                  <a:txBody>
                    <a:bodyPr/>
                    <a:lstStyle/>
                    <a:p>
                      <a:pPr marL="0" algn="ctr" defTabSz="4176431" rtl="0" eaLnBrk="1" latinLnBrk="0" hangingPunct="1"/>
                      <a:r>
                        <a:rPr lang="en-GB" sz="3200" kern="1200" dirty="0" smtClean="0">
                          <a:solidFill>
                            <a:sysClr val="windowText" lastClr="000000"/>
                          </a:solidFill>
                          <a:latin typeface="+mn-lt"/>
                          <a:ea typeface="+mn-ea"/>
                          <a:cs typeface="+mn-cs"/>
                        </a:rPr>
                        <a:t>ECON241</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r>
              <a:tr h="720000">
                <a:tc gridSpan="5">
                  <a:txBody>
                    <a:bodyPr/>
                    <a:lstStyle/>
                    <a:p>
                      <a:pPr marL="0" algn="ctr" defTabSz="4176431" rtl="0" eaLnBrk="1" latinLnBrk="0" hangingPunct="1"/>
                      <a:r>
                        <a:rPr lang="en-GB" sz="3600" kern="1200" baseline="0" dirty="0" smtClean="0">
                          <a:solidFill>
                            <a:sysClr val="windowText" lastClr="000000"/>
                          </a:solidFill>
                          <a:latin typeface="+mn-lt"/>
                          <a:ea typeface="+mn-ea"/>
                          <a:cs typeface="+mn-cs"/>
                        </a:rPr>
                        <a:t>Three from</a:t>
                      </a:r>
                      <a:endParaRPr lang="en-GB" sz="3600" kern="1200" dirty="0" smtClean="0">
                        <a:solidFill>
                          <a:sysClr val="windowText" lastClr="000000"/>
                        </a:solidFill>
                        <a:latin typeface="+mn-lt"/>
                        <a:ea typeface="+mn-ea"/>
                        <a:cs typeface="+mn-cs"/>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720000">
                <a:tc>
                  <a:txBody>
                    <a:bodyPr/>
                    <a:lstStyle/>
                    <a:p>
                      <a:r>
                        <a:rPr lang="en-GB" sz="3200" dirty="0" smtClean="0">
                          <a:solidFill>
                            <a:sysClr val="windowText" lastClr="000000"/>
                          </a:solidFill>
                        </a:rPr>
                        <a:t>MATH201</a:t>
                      </a:r>
                      <a:endParaRPr lang="en-GB" sz="32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r>
                        <a:rPr lang="en-GB" sz="2800" dirty="0" smtClean="0">
                          <a:solidFill>
                            <a:sysClr val="windowText" lastClr="000000"/>
                          </a:solidFill>
                        </a:rPr>
                        <a:t>Ordinary Differential Equations</a:t>
                      </a:r>
                      <a:endParaRPr lang="en-GB" sz="2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720000">
                <a:tc>
                  <a:txBody>
                    <a:bodyPr/>
                    <a:lstStyle/>
                    <a:p>
                      <a:pPr marL="0" algn="l" defTabSz="4176431" rtl="0" eaLnBrk="1" latinLnBrk="0" hangingPunct="1"/>
                      <a:r>
                        <a:rPr lang="en-GB" sz="3200" kern="1200" dirty="0" smtClean="0">
                          <a:solidFill>
                            <a:sysClr val="windowText" lastClr="000000"/>
                          </a:solidFill>
                          <a:latin typeface="+mn-lt"/>
                          <a:ea typeface="+mn-ea"/>
                          <a:cs typeface="+mn-cs"/>
                        </a:rPr>
                        <a:t>MATH224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4">
                  <a:txBody>
                    <a:bodyPr/>
                    <a:lstStyle/>
                    <a:p>
                      <a:pPr marL="0" marR="0" indent="0" algn="l"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Introduction to the Methods of Applied mathematics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720000">
                <a:tc>
                  <a:txBody>
                    <a:bodyPr/>
                    <a:lstStyle/>
                    <a:p>
                      <a:pPr marL="0" algn="l" defTabSz="4176431" rtl="0" eaLnBrk="1" latinLnBrk="0" hangingPunct="1"/>
                      <a:r>
                        <a:rPr lang="en-GB" sz="3200" kern="1200" dirty="0" smtClean="0">
                          <a:solidFill>
                            <a:sysClr val="windowText" lastClr="000000"/>
                          </a:solidFill>
                          <a:latin typeface="+mn-lt"/>
                          <a:ea typeface="+mn-ea"/>
                          <a:cs typeface="+mn-cs"/>
                        </a:rPr>
                        <a:t>MATH225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4">
                  <a:txBody>
                    <a:bodyPr/>
                    <a:lstStyle/>
                    <a:p>
                      <a:pPr marL="0" algn="l" defTabSz="4176431" rtl="0" eaLnBrk="1" latinLnBrk="0" hangingPunct="1"/>
                      <a:r>
                        <a:rPr lang="en-GB" sz="2800" kern="1200" dirty="0" smtClean="0">
                          <a:solidFill>
                            <a:sysClr val="windowText" lastClr="000000"/>
                          </a:solidFill>
                          <a:latin typeface="+mn-lt"/>
                          <a:ea typeface="+mn-ea"/>
                          <a:cs typeface="+mn-cs"/>
                        </a:rPr>
                        <a:t>Vector Calculus with Applications</a:t>
                      </a:r>
                      <a:r>
                        <a:rPr lang="en-GB" sz="2800" kern="1200" baseline="0" dirty="0" smtClean="0">
                          <a:solidFill>
                            <a:sysClr val="windowText" lastClr="000000"/>
                          </a:solidFill>
                          <a:latin typeface="+mn-lt"/>
                          <a:ea typeface="+mn-ea"/>
                          <a:cs typeface="+mn-cs"/>
                        </a:rPr>
                        <a:t> in Fluid Mechanics</a:t>
                      </a:r>
                      <a:endParaRPr lang="en-GB" sz="28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720000">
                <a:tc>
                  <a:txBody>
                    <a:bodyPr/>
                    <a:lstStyle/>
                    <a:p>
                      <a:pPr marL="0" algn="l" defTabSz="4176431" rtl="0" eaLnBrk="1" latinLnBrk="0" hangingPunct="1"/>
                      <a:r>
                        <a:rPr lang="en-GB" sz="3200" kern="1200" dirty="0" smtClean="0">
                          <a:solidFill>
                            <a:sysClr val="windowText" lastClr="000000"/>
                          </a:solidFill>
                          <a:latin typeface="+mn-lt"/>
                          <a:ea typeface="+mn-ea"/>
                          <a:cs typeface="+mn-cs"/>
                        </a:rPr>
                        <a:t>MATH227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4">
                  <a:txBody>
                    <a:bodyPr/>
                    <a:lstStyle/>
                    <a:p>
                      <a:pPr marL="0" algn="l" defTabSz="4176431" rtl="0" eaLnBrk="1" latinLnBrk="0" hangingPunct="1"/>
                      <a:r>
                        <a:rPr lang="en-GB" sz="2800" kern="1200" dirty="0" smtClean="0">
                          <a:solidFill>
                            <a:sysClr val="windowText" lastClr="000000"/>
                          </a:solidFill>
                          <a:latin typeface="+mn-lt"/>
                          <a:ea typeface="+mn-ea"/>
                          <a:cs typeface="+mn-cs"/>
                        </a:rPr>
                        <a:t>Mathematical Models: Microeconomics</a:t>
                      </a:r>
                      <a:r>
                        <a:rPr lang="en-GB" sz="2800" kern="1200" baseline="0" dirty="0" smtClean="0">
                          <a:solidFill>
                            <a:sysClr val="windowText" lastClr="000000"/>
                          </a:solidFill>
                          <a:latin typeface="+mn-lt"/>
                          <a:ea typeface="+mn-ea"/>
                          <a:cs typeface="+mn-cs"/>
                        </a:rPr>
                        <a:t> and Population Dynamics</a:t>
                      </a:r>
                      <a:endParaRPr lang="en-GB" sz="28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720000">
                <a:tc>
                  <a:txBody>
                    <a:bodyPr/>
                    <a:lstStyle/>
                    <a:p>
                      <a:pPr marL="0" algn="l" defTabSz="4176431" rtl="0" eaLnBrk="1" latinLnBrk="0" hangingPunct="1"/>
                      <a:r>
                        <a:rPr lang="en-GB" sz="3200" kern="1200" dirty="0" smtClean="0">
                          <a:solidFill>
                            <a:sysClr val="windowText" lastClr="000000"/>
                          </a:solidFill>
                          <a:latin typeface="+mn-lt"/>
                          <a:ea typeface="+mn-ea"/>
                          <a:cs typeface="+mn-cs"/>
                        </a:rPr>
                        <a:t>MATH228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4">
                  <a:txBody>
                    <a:bodyPr/>
                    <a:lstStyle/>
                    <a:p>
                      <a:pPr marL="0" algn="l" defTabSz="4176431" rtl="0" eaLnBrk="1" latinLnBrk="0" hangingPunct="1"/>
                      <a:r>
                        <a:rPr lang="en-GB" sz="2800" kern="1200" dirty="0" smtClean="0">
                          <a:solidFill>
                            <a:sysClr val="windowText" lastClr="000000"/>
                          </a:solidFill>
                          <a:latin typeface="+mn-lt"/>
                          <a:ea typeface="+mn-ea"/>
                          <a:cs typeface="+mn-cs"/>
                        </a:rPr>
                        <a:t>Classical Mechanics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720000">
                <a:tc>
                  <a:txBody>
                    <a:bodyPr/>
                    <a:lstStyle/>
                    <a:p>
                      <a:pPr marL="0" algn="l" defTabSz="4176431" rtl="0" eaLnBrk="1" latinLnBrk="0" hangingPunct="1"/>
                      <a:r>
                        <a:rPr lang="en-GB" sz="3200" kern="1200" dirty="0" smtClean="0">
                          <a:solidFill>
                            <a:sysClr val="windowText" lastClr="000000"/>
                          </a:solidFill>
                          <a:latin typeface="+mn-lt"/>
                          <a:ea typeface="+mn-ea"/>
                          <a:cs typeface="+mn-cs"/>
                        </a:rPr>
                        <a:t>MATH266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4">
                  <a:txBody>
                    <a:bodyPr/>
                    <a:lstStyle/>
                    <a:p>
                      <a:pPr marL="0" algn="l" defTabSz="4176431" rtl="0" eaLnBrk="1" latinLnBrk="0" hangingPunct="1"/>
                      <a:r>
                        <a:rPr lang="en-GB" sz="2800" kern="1200" dirty="0" smtClean="0">
                          <a:solidFill>
                            <a:sysClr val="windowText" lastClr="000000"/>
                          </a:solidFill>
                          <a:latin typeface="+mn-lt"/>
                          <a:ea typeface="+mn-ea"/>
                          <a:cs typeface="+mn-cs"/>
                        </a:rPr>
                        <a:t>Numerical Analysis, Solution of Linear Equations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720000">
                <a:tc>
                  <a:txBody>
                    <a:bodyPr/>
                    <a:lstStyle/>
                    <a:p>
                      <a:pPr marL="0" algn="l" rtl="0" eaLnBrk="1" fontAlgn="t" latinLnBrk="0" hangingPunct="1">
                        <a:spcBef>
                          <a:spcPts val="0"/>
                        </a:spcBef>
                        <a:spcAft>
                          <a:spcPts val="0"/>
                        </a:spcAft>
                      </a:pPr>
                      <a:r>
                        <a:rPr lang="en-GB" sz="3200" b="0" i="0" u="none" strike="noStrike" kern="1200" dirty="0">
                          <a:solidFill>
                            <a:srgbClr val="000000"/>
                          </a:solidFill>
                          <a:latin typeface="Calibri"/>
                        </a:rPr>
                        <a:t>MATH243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4">
                  <a:txBody>
                    <a:bodyPr/>
                    <a:lstStyle/>
                    <a:p>
                      <a:pPr marL="0" algn="l" rtl="0" eaLnBrk="1" fontAlgn="t" latinLnBrk="0" hangingPunct="1">
                        <a:spcBef>
                          <a:spcPts val="0"/>
                        </a:spcBef>
                        <a:spcAft>
                          <a:spcPts val="0"/>
                        </a:spcAft>
                      </a:pPr>
                      <a:r>
                        <a:rPr lang="en-GB" sz="2800" b="0" i="0" u="none" strike="noStrike" kern="1200" dirty="0">
                          <a:solidFill>
                            <a:srgbClr val="000000"/>
                          </a:solidFill>
                          <a:latin typeface="Calibri"/>
                        </a:rPr>
                        <a:t>Complex Functions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720000">
                <a:tc>
                  <a:txBody>
                    <a:bodyPr/>
                    <a:lstStyle/>
                    <a:p>
                      <a:pPr marL="0" algn="l" rtl="0" eaLnBrk="1" fontAlgn="t" latinLnBrk="0" hangingPunct="1">
                        <a:spcBef>
                          <a:spcPts val="0"/>
                        </a:spcBef>
                        <a:spcAft>
                          <a:spcPts val="0"/>
                        </a:spcAft>
                      </a:pPr>
                      <a:r>
                        <a:rPr lang="en-GB" sz="3200" b="0" i="0" u="none" strike="noStrike" kern="1200" dirty="0">
                          <a:solidFill>
                            <a:srgbClr val="000000"/>
                          </a:solidFill>
                          <a:latin typeface="Calibri"/>
                        </a:rPr>
                        <a:t>MATH244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4">
                  <a:txBody>
                    <a:bodyPr/>
                    <a:lstStyle/>
                    <a:p>
                      <a:pPr marL="0" algn="l" rtl="0" eaLnBrk="1" fontAlgn="t" latinLnBrk="0" hangingPunct="1">
                        <a:spcBef>
                          <a:spcPts val="0"/>
                        </a:spcBef>
                        <a:spcAft>
                          <a:spcPts val="0"/>
                        </a:spcAft>
                      </a:pPr>
                      <a:r>
                        <a:rPr lang="en-GB" sz="2800" b="0" i="0" u="none" strike="noStrike" kern="1200" dirty="0">
                          <a:solidFill>
                            <a:srgbClr val="000000"/>
                          </a:solidFill>
                          <a:latin typeface="Calibri"/>
                        </a:rPr>
                        <a:t>Linear Algebra and Geometry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720000">
                <a:tc>
                  <a:txBody>
                    <a:bodyPr/>
                    <a:lstStyle/>
                    <a:p>
                      <a:pPr marL="0" algn="l" defTabSz="4176431" rtl="0" eaLnBrk="1" latinLnBrk="0" hangingPunct="1"/>
                      <a:r>
                        <a:rPr lang="en-GB" sz="3200" kern="1200" dirty="0" smtClean="0">
                          <a:solidFill>
                            <a:sysClr val="windowText" lastClr="000000"/>
                          </a:solidFill>
                          <a:latin typeface="+mn-lt"/>
                          <a:ea typeface="+mn-ea"/>
                          <a:cs typeface="+mn-cs"/>
                        </a:rPr>
                        <a:t>MATH206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gridSpan="4">
                  <a:txBody>
                    <a:bodyPr/>
                    <a:lstStyle/>
                    <a:p>
                      <a:pPr marL="0" marR="0" indent="0" algn="l"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Group Project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720000">
                <a:tc>
                  <a:txBody>
                    <a:bodyPr/>
                    <a:lstStyle/>
                    <a:p>
                      <a:pPr marL="0" algn="l" rtl="0" eaLnBrk="1" fontAlgn="t" latinLnBrk="0" hangingPunct="1">
                        <a:spcBef>
                          <a:spcPts val="0"/>
                        </a:spcBef>
                        <a:spcAft>
                          <a:spcPts val="0"/>
                        </a:spcAft>
                      </a:pPr>
                      <a:r>
                        <a:rPr lang="en-GB" sz="3200" b="0" i="0" u="none" strike="noStrike" kern="1200" dirty="0">
                          <a:solidFill>
                            <a:srgbClr val="000000"/>
                          </a:solidFill>
                          <a:latin typeface="Calibri"/>
                        </a:rPr>
                        <a:t>MATH142</a:t>
                      </a:r>
                      <a:endParaRPr lang="en-GB" sz="3200" b="0" i="0" u="none" strike="noStrike" dirty="0">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4">
                  <a:txBody>
                    <a:bodyPr/>
                    <a:lstStyle/>
                    <a:p>
                      <a:pPr marL="0" algn="l" rtl="0" eaLnBrk="1" fontAlgn="t" latinLnBrk="0" hangingPunct="1">
                        <a:spcBef>
                          <a:spcPts val="0"/>
                        </a:spcBef>
                        <a:spcAft>
                          <a:spcPts val="0"/>
                        </a:spcAft>
                      </a:pPr>
                      <a:r>
                        <a:rPr lang="en-GB" sz="2800" b="0" i="0" u="none" strike="noStrike" kern="1200" dirty="0">
                          <a:solidFill>
                            <a:srgbClr val="000000"/>
                          </a:solidFill>
                          <a:latin typeface="Calibri"/>
                        </a:rPr>
                        <a:t>Numbers,  Groups and Codes</a:t>
                      </a:r>
                      <a:endParaRPr lang="en-GB" sz="1800" b="0" i="0" u="none" strike="noStrike" dirty="0">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720000">
                <a:tc>
                  <a:txBody>
                    <a:bodyPr/>
                    <a:lstStyle/>
                    <a:p>
                      <a:pPr marL="0" algn="l" rtl="0" eaLnBrk="1" fontAlgn="t" latinLnBrk="0" hangingPunct="1">
                        <a:spcBef>
                          <a:spcPts val="0"/>
                        </a:spcBef>
                        <a:spcAft>
                          <a:spcPts val="0"/>
                        </a:spcAft>
                      </a:pPr>
                      <a:r>
                        <a:rPr lang="en-GB" sz="3200" b="0" i="0" u="none" strike="noStrike" kern="1200" dirty="0">
                          <a:solidFill>
                            <a:schemeClr val="dk1"/>
                          </a:solidFill>
                          <a:latin typeface="Calibri"/>
                        </a:rPr>
                        <a:t>MATH241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4">
                  <a:txBody>
                    <a:bodyPr/>
                    <a:lstStyle/>
                    <a:p>
                      <a:pPr marL="0" algn="l" rtl="0" eaLnBrk="1" fontAlgn="t" latinLnBrk="0" hangingPunct="1">
                        <a:spcBef>
                          <a:spcPts val="0"/>
                        </a:spcBef>
                        <a:spcAft>
                          <a:spcPts val="0"/>
                        </a:spcAft>
                      </a:pPr>
                      <a:r>
                        <a:rPr lang="en-GB" sz="2800" b="0" i="0" u="none" strike="noStrike" kern="1200" dirty="0">
                          <a:solidFill>
                            <a:schemeClr val="dk1"/>
                          </a:solidFill>
                          <a:latin typeface="Calibri"/>
                        </a:rPr>
                        <a:t>Metric Spaces and Calculus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720000">
                <a:tc>
                  <a:txBody>
                    <a:bodyPr/>
                    <a:lstStyle/>
                    <a:p>
                      <a:pPr marL="0" algn="l" rtl="0" eaLnBrk="1" fontAlgn="t" latinLnBrk="0" hangingPunct="1">
                        <a:spcBef>
                          <a:spcPts val="0"/>
                        </a:spcBef>
                        <a:spcAft>
                          <a:spcPts val="0"/>
                        </a:spcAft>
                      </a:pPr>
                      <a:r>
                        <a:rPr lang="en-GB" sz="3200" b="0" i="0" u="none" strike="noStrike" kern="1200" dirty="0">
                          <a:solidFill>
                            <a:srgbClr val="000000"/>
                          </a:solidFill>
                          <a:latin typeface="Calibri"/>
                        </a:rPr>
                        <a:t>MATH247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4">
                  <a:txBody>
                    <a:bodyPr/>
                    <a:lstStyle/>
                    <a:p>
                      <a:pPr marL="0" algn="l" rtl="0" eaLnBrk="1" fontAlgn="t" latinLnBrk="0" hangingPunct="1">
                        <a:spcBef>
                          <a:spcPts val="0"/>
                        </a:spcBef>
                        <a:spcAft>
                          <a:spcPts val="0"/>
                        </a:spcAft>
                      </a:pPr>
                      <a:r>
                        <a:rPr lang="en-GB" sz="2800" b="0" i="0" u="none" strike="noStrike" kern="1200" dirty="0">
                          <a:solidFill>
                            <a:srgbClr val="000000"/>
                          </a:solidFill>
                          <a:latin typeface="Calibri"/>
                        </a:rPr>
                        <a:t>Commutative</a:t>
                      </a:r>
                      <a:r>
                        <a:rPr lang="en-GB" sz="2800" b="0" i="0" u="none" strike="noStrike" kern="1200" baseline="0" dirty="0">
                          <a:solidFill>
                            <a:srgbClr val="000000"/>
                          </a:solidFill>
                          <a:latin typeface="Calibri"/>
                        </a:rPr>
                        <a:t> Algebra</a:t>
                      </a:r>
                      <a:endParaRPr lang="en-GB" sz="2800" b="0" i="0" u="none" strike="noStrike" kern="1200" dirty="0">
                        <a:solidFill>
                          <a:srgbClr val="000000"/>
                        </a:solidFill>
                        <a:latin typeface="Calibri"/>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720000">
                <a:tc>
                  <a:txBody>
                    <a:bodyPr/>
                    <a:lstStyle/>
                    <a:p>
                      <a:pPr marL="0" algn="l" rtl="0" eaLnBrk="1" fontAlgn="t" latinLnBrk="0" hangingPunct="1">
                        <a:spcBef>
                          <a:spcPts val="0"/>
                        </a:spcBef>
                        <a:spcAft>
                          <a:spcPts val="0"/>
                        </a:spcAft>
                      </a:pPr>
                      <a:r>
                        <a:rPr lang="en-GB" sz="3200" b="0" i="0" u="none" strike="noStrike" kern="1200" dirty="0">
                          <a:solidFill>
                            <a:srgbClr val="000000"/>
                          </a:solidFill>
                          <a:latin typeface="Calibri"/>
                        </a:rPr>
                        <a:t>MATH248</a:t>
                      </a:r>
                      <a:endParaRPr lang="en-GB" sz="3200" b="0" i="0" u="none" strike="noStrike" dirty="0">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4">
                  <a:txBody>
                    <a:bodyPr/>
                    <a:lstStyle/>
                    <a:p>
                      <a:pPr marL="0" algn="l" rtl="0" eaLnBrk="1" fontAlgn="t" latinLnBrk="0" hangingPunct="1">
                        <a:spcBef>
                          <a:spcPts val="0"/>
                        </a:spcBef>
                        <a:spcAft>
                          <a:spcPts val="0"/>
                        </a:spcAft>
                      </a:pPr>
                      <a:r>
                        <a:rPr lang="en-GB" sz="2800" b="0" i="0" u="none" strike="noStrike" kern="1200" dirty="0">
                          <a:solidFill>
                            <a:srgbClr val="000000"/>
                          </a:solidFill>
                          <a:latin typeface="Calibri"/>
                        </a:rPr>
                        <a:t>Geometry of Curves</a:t>
                      </a:r>
                      <a:endParaRPr lang="en-GB" sz="1800" b="0" i="0" u="none" strike="noStrike" dirty="0">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720000">
                <a:tc>
                  <a:txBody>
                    <a:bodyPr/>
                    <a:lstStyle/>
                    <a:p>
                      <a:pPr marL="0" algn="l" defTabSz="4176431" rtl="0" eaLnBrk="1" latinLnBrk="0" hangingPunct="1"/>
                      <a:r>
                        <a:rPr lang="en-GB" sz="3200" kern="1200" dirty="0" smtClean="0">
                          <a:solidFill>
                            <a:sysClr val="windowText" lastClr="000000"/>
                          </a:solidFill>
                          <a:latin typeface="+mn-lt"/>
                          <a:ea typeface="+mn-ea"/>
                          <a:cs typeface="+mn-cs"/>
                        </a:rPr>
                        <a:t>MATH263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4">
                  <a:txBody>
                    <a:bodyPr/>
                    <a:lstStyle/>
                    <a:p>
                      <a:pPr marL="0" algn="l" defTabSz="4176431" rtl="0" eaLnBrk="1" latinLnBrk="0" hangingPunct="1"/>
                      <a:r>
                        <a:rPr lang="en-GB" sz="2800" kern="1200" dirty="0" smtClean="0">
                          <a:solidFill>
                            <a:sysClr val="windowText" lastClr="000000"/>
                          </a:solidFill>
                          <a:latin typeface="+mn-lt"/>
                          <a:ea typeface="+mn-ea"/>
                          <a:cs typeface="+mn-cs"/>
                        </a:rPr>
                        <a:t>Statistical Theory and Methods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720000">
                <a:tc>
                  <a:txBody>
                    <a:bodyPr/>
                    <a:lstStyle/>
                    <a:p>
                      <a:pPr marL="0" algn="l" defTabSz="4176431" rtl="0" eaLnBrk="1" latinLnBrk="0" hangingPunct="1"/>
                      <a:r>
                        <a:rPr lang="en-GB" sz="3200" kern="1200" dirty="0" smtClean="0">
                          <a:solidFill>
                            <a:sysClr val="windowText" lastClr="000000"/>
                          </a:solidFill>
                          <a:latin typeface="+mn-lt"/>
                          <a:ea typeface="+mn-ea"/>
                          <a:cs typeface="+mn-cs"/>
                        </a:rPr>
                        <a:t>MATH264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4">
                  <a:txBody>
                    <a:bodyPr/>
                    <a:lstStyle/>
                    <a:p>
                      <a:pPr marL="0" algn="l" defTabSz="4176431" rtl="0" eaLnBrk="1" latinLnBrk="0" hangingPunct="1"/>
                      <a:r>
                        <a:rPr lang="en-GB" sz="2800" kern="1200" dirty="0" smtClean="0">
                          <a:solidFill>
                            <a:sysClr val="windowText" lastClr="000000"/>
                          </a:solidFill>
                          <a:latin typeface="+mn-lt"/>
                          <a:ea typeface="+mn-ea"/>
                          <a:cs typeface="+mn-cs"/>
                        </a:rPr>
                        <a:t>Statistical Theory and Methods</a:t>
                      </a:r>
                      <a:r>
                        <a:rPr lang="en-GB" sz="2800" kern="1200" baseline="0" dirty="0" smtClean="0">
                          <a:solidFill>
                            <a:sysClr val="windowText" lastClr="000000"/>
                          </a:solidFill>
                          <a:latin typeface="+mn-lt"/>
                          <a:ea typeface="+mn-ea"/>
                          <a:cs typeface="+mn-cs"/>
                        </a:rPr>
                        <a:t> 2</a:t>
                      </a:r>
                      <a:endParaRPr lang="en-GB" sz="28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720000">
                <a:tc>
                  <a:txBody>
                    <a:bodyPr/>
                    <a:lstStyle/>
                    <a:p>
                      <a:pPr marL="0" algn="l" rtl="0" eaLnBrk="1" fontAlgn="t" latinLnBrk="0" hangingPunct="1">
                        <a:spcBef>
                          <a:spcPts val="0"/>
                        </a:spcBef>
                        <a:spcAft>
                          <a:spcPts val="0"/>
                        </a:spcAft>
                      </a:pPr>
                      <a:r>
                        <a:rPr lang="en-GB" sz="3200" b="0" i="0" u="none" strike="noStrike" kern="1200" dirty="0">
                          <a:solidFill>
                            <a:srgbClr val="000000"/>
                          </a:solidFill>
                          <a:latin typeface="Calibri"/>
                        </a:rPr>
                        <a:t>MATH261</a:t>
                      </a:r>
                      <a:endParaRPr lang="en-GB" sz="3200" b="0" i="0" u="none" strike="noStrike" dirty="0">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4">
                  <a:txBody>
                    <a:bodyPr/>
                    <a:lstStyle/>
                    <a:p>
                      <a:pPr marL="0" algn="l" rtl="0" eaLnBrk="1" fontAlgn="t" latinLnBrk="0" hangingPunct="1">
                        <a:spcBef>
                          <a:spcPts val="0"/>
                        </a:spcBef>
                        <a:spcAft>
                          <a:spcPts val="0"/>
                        </a:spcAft>
                      </a:pPr>
                      <a:r>
                        <a:rPr lang="en-GB" sz="2800" b="0" i="0" u="none" strike="noStrike" kern="1200" dirty="0">
                          <a:solidFill>
                            <a:srgbClr val="000000"/>
                          </a:solidFill>
                          <a:latin typeface="Calibri"/>
                        </a:rPr>
                        <a:t>Introduction to Methods of Operational Research</a:t>
                      </a:r>
                      <a:endParaRPr lang="en-GB" sz="1800" b="0" i="0" u="none" strike="noStrike" dirty="0">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720000">
                <a:tc>
                  <a:txBody>
                    <a:bodyPr/>
                    <a:lstStyle/>
                    <a:p>
                      <a:pPr marL="0" algn="l" rtl="0" eaLnBrk="1" fontAlgn="t" latinLnBrk="0" hangingPunct="1">
                        <a:spcBef>
                          <a:spcPts val="0"/>
                        </a:spcBef>
                        <a:spcAft>
                          <a:spcPts val="0"/>
                        </a:spcAft>
                      </a:pPr>
                      <a:r>
                        <a:rPr lang="en-GB" sz="3200" b="0" i="0" u="none" strike="noStrike" kern="1200" dirty="0">
                          <a:solidFill>
                            <a:srgbClr val="000000"/>
                          </a:solidFill>
                          <a:latin typeface="Calibri"/>
                        </a:rPr>
                        <a:t>MATH262</a:t>
                      </a:r>
                      <a:endParaRPr lang="en-GB" sz="3200" b="0" i="0" u="none" strike="noStrike" dirty="0">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4">
                  <a:txBody>
                    <a:bodyPr/>
                    <a:lstStyle/>
                    <a:p>
                      <a:pPr marL="0" algn="l" rtl="0" eaLnBrk="1" fontAlgn="t" latinLnBrk="0" hangingPunct="1">
                        <a:spcBef>
                          <a:spcPts val="0"/>
                        </a:spcBef>
                        <a:spcAft>
                          <a:spcPts val="0"/>
                        </a:spcAft>
                      </a:pPr>
                      <a:r>
                        <a:rPr lang="en-GB" sz="2800" b="0" i="0" u="none" strike="noStrike" kern="1200" dirty="0">
                          <a:solidFill>
                            <a:srgbClr val="000000"/>
                          </a:solidFill>
                          <a:latin typeface="Calibri"/>
                        </a:rPr>
                        <a:t>Financial</a:t>
                      </a:r>
                      <a:r>
                        <a:rPr lang="en-GB" sz="2800" b="0" i="0" u="none" strike="noStrike" kern="1200" baseline="0" dirty="0">
                          <a:solidFill>
                            <a:srgbClr val="000000"/>
                          </a:solidFill>
                          <a:latin typeface="Calibri"/>
                        </a:rPr>
                        <a:t> Mathematics 2</a:t>
                      </a:r>
                      <a:endParaRPr lang="en-GB" sz="2800" b="0" i="0" u="none" strike="noStrike" kern="1200" dirty="0">
                        <a:solidFill>
                          <a:srgbClr val="000000"/>
                        </a:solidFill>
                        <a:latin typeface="Calibri"/>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720000">
                <a:tc>
                  <a:txBody>
                    <a:bodyPr/>
                    <a:lstStyle/>
                    <a:p>
                      <a:pPr marL="0" algn="l" rtl="0" eaLnBrk="1" fontAlgn="t" latinLnBrk="0" hangingPunct="1">
                        <a:spcBef>
                          <a:spcPts val="0"/>
                        </a:spcBef>
                        <a:spcAft>
                          <a:spcPts val="0"/>
                        </a:spcAft>
                      </a:pPr>
                      <a:r>
                        <a:rPr lang="en-GB" sz="3200" b="0" i="0" u="none" strike="noStrike" kern="1200" dirty="0">
                          <a:solidFill>
                            <a:srgbClr val="000000"/>
                          </a:solidFill>
                          <a:latin typeface="Calibri"/>
                        </a:rPr>
                        <a:t>MATH265</a:t>
                      </a:r>
                      <a:endParaRPr lang="en-GB" sz="3200" b="0" i="0" u="none" strike="noStrike" dirty="0">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4">
                  <a:txBody>
                    <a:bodyPr/>
                    <a:lstStyle/>
                    <a:p>
                      <a:pPr marL="0" algn="l" rtl="0" eaLnBrk="1" fontAlgn="t" latinLnBrk="0" hangingPunct="1">
                        <a:spcBef>
                          <a:spcPts val="0"/>
                        </a:spcBef>
                        <a:spcAft>
                          <a:spcPts val="0"/>
                        </a:spcAft>
                      </a:pPr>
                      <a:r>
                        <a:rPr lang="en-GB" sz="2800" b="0" i="0" u="none" strike="noStrike" kern="1200" dirty="0">
                          <a:solidFill>
                            <a:srgbClr val="000000"/>
                          </a:solidFill>
                          <a:latin typeface="Calibri"/>
                        </a:rPr>
                        <a:t>Measure Theory and Probability</a:t>
                      </a:r>
                      <a:endParaRPr lang="en-GB" sz="1800" b="0" i="0" u="none" strike="noStrike" dirty="0">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720000">
                <a:tc>
                  <a:txBody>
                    <a:bodyPr/>
                    <a:lstStyle/>
                    <a:p>
                      <a:pPr marL="0" algn="l" rtl="0" eaLnBrk="1" fontAlgn="t" latinLnBrk="0" hangingPunct="1">
                        <a:spcBef>
                          <a:spcPts val="0"/>
                        </a:spcBef>
                        <a:spcAft>
                          <a:spcPts val="0"/>
                        </a:spcAft>
                      </a:pPr>
                      <a:r>
                        <a:rPr lang="en-GB" sz="3200" b="0" i="0" u="none" strike="noStrike" kern="1200" dirty="0" smtClean="0">
                          <a:solidFill>
                            <a:srgbClr val="000000"/>
                          </a:solidFill>
                          <a:latin typeface="Calibri"/>
                        </a:rPr>
                        <a:t>MATH267</a:t>
                      </a:r>
                      <a:endParaRPr lang="en-GB" sz="3200" b="0" i="0" u="none" strike="noStrike" dirty="0">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4">
                  <a:txBody>
                    <a:bodyPr/>
                    <a:lstStyle/>
                    <a:p>
                      <a:pPr marL="0" algn="l" rtl="0" eaLnBrk="1" fontAlgn="t" latinLnBrk="0" hangingPunct="1">
                        <a:spcBef>
                          <a:spcPts val="0"/>
                        </a:spcBef>
                        <a:spcAft>
                          <a:spcPts val="0"/>
                        </a:spcAft>
                      </a:pPr>
                      <a:r>
                        <a:rPr lang="en-GB" sz="2800" b="0" i="0" u="none" strike="noStrike" kern="1200" dirty="0">
                          <a:solidFill>
                            <a:srgbClr val="000000"/>
                          </a:solidFill>
                          <a:latin typeface="Calibri"/>
                        </a:rPr>
                        <a:t>Financial mathematics 1</a:t>
                      </a:r>
                      <a:endParaRPr lang="en-GB" sz="1800" b="0" i="0" u="none" strike="noStrike" dirty="0">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720000">
                <a:tc>
                  <a:txBody>
                    <a:bodyPr/>
                    <a:lstStyle/>
                    <a:p>
                      <a:pPr marL="0" algn="l" defTabSz="4176431" rtl="0" eaLnBrk="1" latinLnBrk="0" hangingPunct="1"/>
                      <a:r>
                        <a:rPr lang="en-GB" sz="3200" kern="1200" dirty="0" smtClean="0">
                          <a:solidFill>
                            <a:sysClr val="windowText" lastClr="000000"/>
                          </a:solidFill>
                          <a:latin typeface="+mn-lt"/>
                          <a:ea typeface="+mn-ea"/>
                          <a:cs typeface="+mn-cs"/>
                        </a:rPr>
                        <a:t>MATH268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4">
                  <a:txBody>
                    <a:bodyPr/>
                    <a:lstStyle/>
                    <a:p>
                      <a:pPr marL="0" algn="l" defTabSz="4176431" rtl="0" eaLnBrk="1" latinLnBrk="0" hangingPunct="1"/>
                      <a:r>
                        <a:rPr lang="en-GB" sz="2800" kern="1200" dirty="0" smtClean="0">
                          <a:solidFill>
                            <a:sysClr val="windowText" lastClr="000000"/>
                          </a:solidFill>
                          <a:latin typeface="+mn-lt"/>
                          <a:ea typeface="+mn-ea"/>
                          <a:cs typeface="+mn-cs"/>
                        </a:rPr>
                        <a:t>Operational Research: Probabilistic Models</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pPr marL="0" algn="l" defTabSz="4176431" rtl="0" eaLnBrk="1" latinLnBrk="0" hangingPunct="1"/>
                      <a:endParaRPr lang="en-GB" sz="2800" kern="1200" dirty="0" smtClean="0">
                        <a:solidFill>
                          <a:sysClr val="windowText" lastClr="000000"/>
                        </a:solidFill>
                        <a:latin typeface="+mn-lt"/>
                        <a:ea typeface="+mn-ea"/>
                        <a:cs typeface="+mn-cs"/>
                      </a:endParaRPr>
                    </a:p>
                  </a:txBody>
                  <a:tcPr/>
                </a:tc>
                <a:tc hMerge="1">
                  <a:txBody>
                    <a:bodyPr/>
                    <a:lstStyle/>
                    <a:p>
                      <a:pPr marL="0" algn="l" defTabSz="4176431" rtl="0" eaLnBrk="1" latinLnBrk="0" hangingPunct="1"/>
                      <a:endParaRPr lang="en-GB" sz="2800" kern="1200" dirty="0" smtClean="0">
                        <a:solidFill>
                          <a:sysClr val="windowText" lastClr="000000"/>
                        </a:solidFill>
                        <a:latin typeface="+mn-lt"/>
                        <a:ea typeface="+mn-ea"/>
                        <a:cs typeface="+mn-cs"/>
                      </a:endParaRPr>
                    </a:p>
                  </a:txBody>
                  <a:tcPr/>
                </a:tc>
                <a:tc hMerge="1">
                  <a:txBody>
                    <a:bodyPr/>
                    <a:lstStyle/>
                    <a:p>
                      <a:pPr marL="0" algn="l" defTabSz="4176431" rtl="0" eaLnBrk="1" latinLnBrk="0" hangingPunct="1"/>
                      <a:endParaRPr lang="en-GB" sz="2800" kern="1200" dirty="0" smtClean="0">
                        <a:solidFill>
                          <a:sysClr val="windowText" lastClr="000000"/>
                        </a:solidFill>
                        <a:latin typeface="+mn-lt"/>
                        <a:ea typeface="+mn-ea"/>
                        <a:cs typeface="+mn-cs"/>
                      </a:endParaRPr>
                    </a:p>
                  </a:txBody>
                  <a:tcPr/>
                </a:tc>
              </a:tr>
              <a:tr h="720000">
                <a:tc gridSpan="5">
                  <a:txBody>
                    <a:bodyPr/>
                    <a:lstStyle/>
                    <a:p>
                      <a:pPr marL="0" algn="ctr" defTabSz="4176431" rtl="0" eaLnBrk="1" latinLnBrk="0" hangingPunct="1"/>
                      <a:r>
                        <a:rPr lang="en-GB" sz="3600" kern="1200" baseline="0" dirty="0" smtClean="0">
                          <a:solidFill>
                            <a:sysClr val="windowText" lastClr="000000"/>
                          </a:solidFill>
                          <a:latin typeface="+mn-lt"/>
                          <a:ea typeface="+mn-ea"/>
                          <a:cs typeface="+mn-cs"/>
                        </a:rPr>
                        <a:t>Up to two additional modules, usually from the list above</a:t>
                      </a:r>
                      <a:endParaRPr lang="en-GB" sz="3600" kern="1200" dirty="0" smtClean="0">
                        <a:solidFill>
                          <a:sysClr val="windowText" lastClr="000000"/>
                        </a:solidFill>
                        <a:latin typeface="+mn-lt"/>
                        <a:ea typeface="+mn-ea"/>
                        <a:cs typeface="+mn-cs"/>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graphicFrame>
        <p:nvGraphicFramePr>
          <p:cNvPr id="13" name="Table 12"/>
          <p:cNvGraphicFramePr>
            <a:graphicFrameLocks noGrp="1"/>
          </p:cNvGraphicFramePr>
          <p:nvPr/>
        </p:nvGraphicFramePr>
        <p:xfrm>
          <a:off x="26229598" y="6715051"/>
          <a:ext cx="7776000" cy="23112240"/>
        </p:xfrm>
        <a:graphic>
          <a:graphicData uri="http://schemas.openxmlformats.org/drawingml/2006/table">
            <a:tbl>
              <a:tblPr>
                <a:tableStyleId>{5C22544A-7EE6-4342-B048-85BDC9FD1C3A}</a:tableStyleId>
              </a:tblPr>
              <a:tblGrid>
                <a:gridCol w="1943352"/>
                <a:gridCol w="648648"/>
                <a:gridCol w="2592000"/>
                <a:gridCol w="2592000"/>
              </a:tblGrid>
              <a:tr h="1080000">
                <a:tc gridSpan="4">
                  <a:txBody>
                    <a:bodyPr/>
                    <a:lstStyle/>
                    <a:p>
                      <a:pPr algn="ctr"/>
                      <a:r>
                        <a:rPr lang="en-GB" dirty="0" smtClean="0">
                          <a:solidFill>
                            <a:sysClr val="windowText" lastClr="000000"/>
                          </a:solidFill>
                        </a:rPr>
                        <a:t>Year</a:t>
                      </a:r>
                      <a:r>
                        <a:rPr lang="en-GB" baseline="0" dirty="0" smtClean="0">
                          <a:solidFill>
                            <a:sysClr val="windowText" lastClr="000000"/>
                          </a:solidFill>
                        </a:rPr>
                        <a:t> 3</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r>
              <a:tr h="648000">
                <a:tc gridSpan="4">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Two modules from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648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ECON311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ECON322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ECON325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648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ECON327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ECON333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ECON335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648000">
                <a:tc gridSpan="4">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At least one module from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44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r>
              <a:tr h="648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ECON306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ECON308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ECON326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648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ECON340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ECON343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648000">
                <a:tc gridSpan="4">
                  <a:txBody>
                    <a:bodyPr/>
                    <a:lstStyle/>
                    <a:p>
                      <a:pPr algn="ctr"/>
                      <a:r>
                        <a:rPr lang="en-GB" sz="3600" dirty="0" smtClean="0">
                          <a:solidFill>
                            <a:sysClr val="windowText" lastClr="000000"/>
                          </a:solidFill>
                        </a:rPr>
                        <a:t>4 more modules from the list below</a:t>
                      </a:r>
                      <a:endParaRPr lang="en-GB" sz="3600" dirty="0">
                        <a:solidFill>
                          <a:sysClr val="windowText" lastClr="000000"/>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sz="2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p>
                      <a:endParaRPr lang="en-GB"/>
                    </a:p>
                  </a:txBody>
                  <a:tcPr/>
                </a:tc>
                <a:tc hMerge="1">
                  <a:txBody>
                    <a:bodyPr/>
                    <a:lstStyle/>
                    <a:p>
                      <a:endParaRPr lang="en-GB"/>
                    </a:p>
                  </a:txBody>
                  <a:tcPr/>
                </a:tc>
              </a:tr>
              <a:tr h="648000">
                <a:tc>
                  <a:txBody>
                    <a:bodyPr/>
                    <a:lstStyle/>
                    <a:p>
                      <a:pPr algn="ctr"/>
                      <a:r>
                        <a:rPr lang="en-GB" sz="3200" dirty="0" smtClean="0">
                          <a:solidFill>
                            <a:sysClr val="windowText" lastClr="000000"/>
                          </a:solidFill>
                        </a:rPr>
                        <a:t>MATH302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gridSpan="3">
                  <a:txBody>
                    <a:bodyPr/>
                    <a:lstStyle/>
                    <a:p>
                      <a:pPr algn="ctr"/>
                      <a:r>
                        <a:rPr lang="en-GB" sz="2800" dirty="0" smtClean="0">
                          <a:solidFill>
                            <a:sysClr val="windowText" lastClr="000000"/>
                          </a:solidFill>
                        </a:rPr>
                        <a:t>History of Mathematics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p>
                      <a:endParaRPr lang="en-GB"/>
                    </a:p>
                  </a:txBody>
                  <a:tcPr/>
                </a:tc>
                <a:tc hMerge="1">
                  <a:txBody>
                    <a:bodyPr/>
                    <a:lstStyle/>
                    <a:p>
                      <a:endParaRPr lang="en-GB"/>
                    </a:p>
                  </a:txBody>
                  <a:tcPr/>
                </a:tc>
              </a:tr>
              <a:tr h="648000">
                <a:tc>
                  <a:txBody>
                    <a:bodyPr/>
                    <a:lstStyle/>
                    <a:p>
                      <a:pPr algn="ctr"/>
                      <a:r>
                        <a:rPr lang="en-GB" sz="3200" dirty="0" smtClean="0">
                          <a:solidFill>
                            <a:sysClr val="windowText" lastClr="000000"/>
                          </a:solidFill>
                        </a:rPr>
                        <a:t>MATH322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3">
                  <a:txBody>
                    <a:bodyPr/>
                    <a:lstStyle/>
                    <a:p>
                      <a:pPr algn="ctr"/>
                      <a:r>
                        <a:rPr lang="en-GB" sz="2800" dirty="0" smtClean="0">
                          <a:solidFill>
                            <a:sysClr val="windowText" lastClr="000000"/>
                          </a:solidFill>
                        </a:rPr>
                        <a:t>Chaos and Dynamical</a:t>
                      </a:r>
                      <a:r>
                        <a:rPr lang="en-GB" sz="2800" baseline="0" dirty="0" smtClean="0">
                          <a:solidFill>
                            <a:sysClr val="windowText" lastClr="000000"/>
                          </a:solidFill>
                        </a:rPr>
                        <a:t> Systems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r>
              <a:tr h="648000">
                <a:tc>
                  <a:txBody>
                    <a:bodyPr/>
                    <a:lstStyle/>
                    <a:p>
                      <a:pPr algn="ctr"/>
                      <a:r>
                        <a:rPr lang="en-GB" sz="3200" dirty="0" smtClean="0">
                          <a:solidFill>
                            <a:sysClr val="windowText" lastClr="000000"/>
                          </a:solidFill>
                        </a:rPr>
                        <a:t>MATH323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3">
                  <a:txBody>
                    <a:bodyPr/>
                    <a:lstStyle/>
                    <a:p>
                      <a:pPr algn="ctr"/>
                      <a:r>
                        <a:rPr lang="en-GB" sz="2800" dirty="0" smtClean="0">
                          <a:solidFill>
                            <a:sysClr val="windowText" lastClr="000000"/>
                          </a:solidFill>
                        </a:rPr>
                        <a:t>Further Methods of Applied Mathematics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Cartesian Tensors &amp; Mathematical</a:t>
                      </a:r>
                      <a:r>
                        <a:rPr lang="en-GB" sz="2800" kern="1200" baseline="0" dirty="0" smtClean="0">
                          <a:solidFill>
                            <a:sysClr val="windowText" lastClr="000000"/>
                          </a:solidFill>
                          <a:latin typeface="+mn-lt"/>
                          <a:ea typeface="+mn-ea"/>
                          <a:cs typeface="+mn-cs"/>
                        </a:rPr>
                        <a:t> Models of Solids and Viscous Fluids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r>
              <a:tr h="648000">
                <a:tc>
                  <a:txBody>
                    <a:bodyPr/>
                    <a:lstStyle/>
                    <a:p>
                      <a:pPr algn="ctr"/>
                      <a:r>
                        <a:rPr lang="en-GB" sz="3200" dirty="0" smtClean="0"/>
                        <a:t>MATH325</a:t>
                      </a:r>
                      <a:endParaRPr lang="en-GB"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3">
                  <a:txBody>
                    <a:bodyPr/>
                    <a:lstStyle/>
                    <a:p>
                      <a:pPr algn="ctr"/>
                      <a:r>
                        <a:rPr lang="en-GB" sz="2800" dirty="0" smtClean="0"/>
                        <a:t>Quantum Mechanics</a:t>
                      </a:r>
                      <a:endParaRPr lang="en-GB"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MATH326</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Relativity</a:t>
                      </a:r>
                      <a:endParaRPr lang="en-GB" sz="2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Economics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3">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Population Dynamics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Physics Projects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Number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Group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3">
                  <a:txBody>
                    <a:bodyPr/>
                    <a:lstStyle/>
                    <a:p>
                      <a:pPr marL="0" algn="ctr" defTabSz="4176431" rtl="0" eaLnBrk="1" latinLnBrk="0" hangingPunct="1"/>
                      <a:r>
                        <a:rPr lang="en-GB" sz="2800" kern="1200" dirty="0" err="1" smtClean="0">
                          <a:solidFill>
                            <a:sysClr val="windowText" lastClr="000000"/>
                          </a:solidFill>
                          <a:latin typeface="+mn-lt"/>
                          <a:ea typeface="+mn-ea"/>
                          <a:cs typeface="+mn-cs"/>
                        </a:rPr>
                        <a:t>Combinatorics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Differential Geometry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Analytic</a:t>
                      </a:r>
                      <a:r>
                        <a:rPr lang="en-GB" sz="2800" kern="1200" baseline="0" dirty="0" smtClean="0">
                          <a:solidFill>
                            <a:sysClr val="windowText" lastClr="000000"/>
                          </a:solidFill>
                          <a:latin typeface="+mn-lt"/>
                          <a:ea typeface="+mn-ea"/>
                          <a:cs typeface="+mn-cs"/>
                        </a:rPr>
                        <a:t> Methods in Higher Geometry</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MATH351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Analysis and Number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Theory of Statistical Inference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Linear Statistical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Applied Stochastic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Applied Probability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Medical Statistics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Risk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Networks in Theory and Practice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MATH399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gridSpan="3">
                  <a:txBody>
                    <a:bodyPr/>
                    <a:lstStyle/>
                    <a:p>
                      <a:pPr marL="0" algn="ctr" defTabSz="4176431" rtl="0" eaLnBrk="1" latinLnBrk="0" hangingPunct="1"/>
                      <a:r>
                        <a:rPr lang="en-GB" sz="2800" kern="1200" dirty="0" smtClean="0">
                          <a:solidFill>
                            <a:sysClr val="windowText" lastClr="000000"/>
                          </a:solidFill>
                          <a:latin typeface="+mn-lt"/>
                          <a:ea typeface="+mn-ea"/>
                          <a:cs typeface="+mn-cs"/>
                        </a:rPr>
                        <a:t>Project</a:t>
                      </a:r>
                      <a:r>
                        <a:rPr lang="en-GB" sz="2800" kern="1200" baseline="0" dirty="0" smtClean="0">
                          <a:solidFill>
                            <a:sysClr val="windowText" lastClr="000000"/>
                          </a:solidFill>
                          <a:latin typeface="+mn-lt"/>
                          <a:ea typeface="+mn-ea"/>
                          <a:cs typeface="+mn-cs"/>
                        </a:rPr>
                        <a:t> Module</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p>
                      <a:endParaRPr lang="en-GB"/>
                    </a:p>
                  </a:txBody>
                  <a:tcPr/>
                </a:tc>
                <a:tc hMerge="1">
                  <a:txBody>
                    <a:bodyPr/>
                    <a:lstStyle/>
                    <a:p>
                      <a:endParaRPr lang="en-GB"/>
                    </a:p>
                  </a:txBody>
                  <a:tcPr/>
                </a:tc>
              </a:tr>
              <a:tr h="720000">
                <a:tc gridSpan="4">
                  <a:txBody>
                    <a:bodyPr/>
                    <a:lstStyle/>
                    <a:p>
                      <a:pPr marL="0" algn="ctr" defTabSz="4176431" rtl="0" eaLnBrk="1" latinLnBrk="0" hangingPunct="1"/>
                      <a:r>
                        <a:rPr lang="en-GB" sz="3600" kern="1200" dirty="0" smtClean="0">
                          <a:solidFill>
                            <a:sysClr val="windowText" lastClr="000000"/>
                          </a:solidFill>
                          <a:latin typeface="+mn-lt"/>
                          <a:ea typeface="+mn-ea"/>
                          <a:cs typeface="+mn-cs"/>
                        </a:rPr>
                        <a:t>In exceptional</a:t>
                      </a:r>
                      <a:r>
                        <a:rPr lang="en-GB" sz="3600" kern="1200" baseline="0" dirty="0" smtClean="0">
                          <a:solidFill>
                            <a:sysClr val="windowText" lastClr="000000"/>
                          </a:solidFill>
                          <a:latin typeface="+mn-lt"/>
                          <a:ea typeface="+mn-ea"/>
                          <a:cs typeface="+mn-cs"/>
                        </a:rPr>
                        <a:t> cases, up to 2 </a:t>
                      </a:r>
                      <a:r>
                        <a:rPr lang="en-GB" sz="3600" kern="1200" baseline="0" dirty="0" err="1" smtClean="0">
                          <a:solidFill>
                            <a:sysClr val="windowText" lastClr="000000"/>
                          </a:solidFill>
                          <a:latin typeface="+mn-lt"/>
                          <a:ea typeface="+mn-ea"/>
                          <a:cs typeface="+mn-cs"/>
                        </a:rPr>
                        <a:t>MMath</a:t>
                      </a:r>
                      <a:r>
                        <a:rPr lang="en-GB" sz="3600" kern="1200" baseline="0" dirty="0" smtClean="0">
                          <a:solidFill>
                            <a:sysClr val="windowText" lastClr="000000"/>
                          </a:solidFill>
                          <a:latin typeface="+mn-lt"/>
                          <a:ea typeface="+mn-ea"/>
                          <a:cs typeface="+mn-cs"/>
                        </a:rPr>
                        <a:t> modules may be taken, subject to approval. See G101 board for details</a:t>
                      </a:r>
                      <a:endParaRPr lang="en-GB" sz="36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44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r>
            </a:tbl>
          </a:graphicData>
        </a:graphic>
      </p:graphicFrame>
      <p:graphicFrame>
        <p:nvGraphicFramePr>
          <p:cNvPr id="15" name="Table 14"/>
          <p:cNvGraphicFramePr>
            <a:graphicFrameLocks noGrp="1"/>
          </p:cNvGraphicFramePr>
          <p:nvPr/>
        </p:nvGraphicFramePr>
        <p:xfrm>
          <a:off x="953990" y="25437131"/>
          <a:ext cx="6984776" cy="3840480"/>
        </p:xfrm>
        <a:graphic>
          <a:graphicData uri="http://schemas.openxmlformats.org/drawingml/2006/table">
            <a:tbl>
              <a:tblPr firstRow="1" bandRow="1">
                <a:tableStyleId>{5C22544A-7EE6-4342-B048-85BDC9FD1C3A}</a:tableStyleId>
              </a:tblPr>
              <a:tblGrid>
                <a:gridCol w="6984776"/>
              </a:tblGrid>
              <a:tr h="370840">
                <a:tc>
                  <a:txBody>
                    <a:bodyPr/>
                    <a:lstStyle/>
                    <a:p>
                      <a:r>
                        <a:rPr lang="en-GB" sz="3600" b="0" dirty="0" smtClean="0">
                          <a:solidFill>
                            <a:schemeClr val="tx1"/>
                          </a:solidFill>
                        </a:rPr>
                        <a:t>General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3600" b="0" dirty="0" smtClean="0">
                          <a:solidFill>
                            <a:schemeClr val="tx1"/>
                          </a:solidFill>
                        </a:rPr>
                        <a:t>Applied Maths / Theoretical Physics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en-GB" sz="3600" b="0" dirty="0" smtClean="0">
                          <a:solidFill>
                            <a:schemeClr val="tx1"/>
                          </a:solidFill>
                        </a:rPr>
                        <a:t>Pure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370840">
                <a:tc>
                  <a:txBody>
                    <a:bodyPr/>
                    <a:lstStyle/>
                    <a:p>
                      <a:r>
                        <a:rPr lang="en-GB" sz="3600" b="0" dirty="0" smtClean="0">
                          <a:solidFill>
                            <a:schemeClr val="tx1"/>
                          </a:solidFill>
                        </a:rPr>
                        <a:t>Statistics / OR</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r>
                        <a:rPr lang="en-GB" sz="3600" b="0" dirty="0" smtClean="0">
                          <a:solidFill>
                            <a:schemeClr val="tx1"/>
                          </a:solidFill>
                        </a:rPr>
                        <a:t>Project Modules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70840">
                <a:tc>
                  <a:txBody>
                    <a:bodyPr/>
                    <a:lstStyle/>
                    <a:p>
                      <a:r>
                        <a:rPr lang="en-GB" sz="3600" b="0" dirty="0" smtClean="0">
                          <a:solidFill>
                            <a:schemeClr val="tx1"/>
                          </a:solidFill>
                        </a:rPr>
                        <a:t>Other Subjects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593950" y="12979747"/>
            <a:ext cx="5832648" cy="583264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ysClr val="windowText" lastClr="000000"/>
                </a:solidFill>
              </a:rPr>
              <a:t>Application Successful!</a:t>
            </a:r>
            <a:endParaRPr lang="en-GB" sz="6000" dirty="0">
              <a:solidFill>
                <a:sysClr val="windowText" lastClr="000000"/>
              </a:solidFill>
            </a:endParaRPr>
          </a:p>
        </p:txBody>
      </p:sp>
      <p:sp>
        <p:nvSpPr>
          <p:cNvPr id="5" name="Oval 4"/>
          <p:cNvSpPr/>
          <p:nvPr/>
        </p:nvSpPr>
        <p:spPr>
          <a:xfrm>
            <a:off x="35661846" y="12835731"/>
            <a:ext cx="5832648" cy="583264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0" dirty="0" smtClean="0">
                <a:solidFill>
                  <a:sysClr val="windowText" lastClr="000000"/>
                </a:solidFill>
              </a:rPr>
              <a:t>Graduation!</a:t>
            </a:r>
            <a:endParaRPr lang="en-GB" sz="6000" dirty="0">
              <a:solidFill>
                <a:sysClr val="windowText" lastClr="000000"/>
              </a:solidFill>
            </a:endParaRPr>
          </a:p>
        </p:txBody>
      </p:sp>
      <p:cxnSp>
        <p:nvCxnSpPr>
          <p:cNvPr id="7" name="Straight Connector 6"/>
          <p:cNvCxnSpPr/>
          <p:nvPr/>
        </p:nvCxnSpPr>
        <p:spPr>
          <a:xfrm>
            <a:off x="8561705"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7123410"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5685115"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4246820"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1" name="Table 10"/>
          <p:cNvGraphicFramePr>
            <a:graphicFrameLocks noGrp="1"/>
          </p:cNvGraphicFramePr>
          <p:nvPr/>
        </p:nvGraphicFramePr>
        <p:xfrm>
          <a:off x="8946878" y="6715051"/>
          <a:ext cx="7776000" cy="8270880"/>
        </p:xfrm>
        <a:graphic>
          <a:graphicData uri="http://schemas.openxmlformats.org/drawingml/2006/table">
            <a:tbl>
              <a:tblPr>
                <a:tableStyleId>{5C22544A-7EE6-4342-B048-85BDC9FD1C3A}</a:tableStyleId>
              </a:tblPr>
              <a:tblGrid>
                <a:gridCol w="1866447"/>
                <a:gridCol w="5909553"/>
              </a:tblGrid>
              <a:tr h="1080000">
                <a:tc gridSpan="2">
                  <a:txBody>
                    <a:bodyPr/>
                    <a:lstStyle/>
                    <a:p>
                      <a:pPr algn="ctr"/>
                      <a:r>
                        <a:rPr lang="en-GB" dirty="0" smtClean="0">
                          <a:solidFill>
                            <a:sysClr val="windowText" lastClr="000000"/>
                          </a:solidFill>
                        </a:rPr>
                        <a:t>Year 1</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algn="ctr"/>
                      <a:r>
                        <a:rPr lang="en-GB" sz="3200" dirty="0" smtClean="0">
                          <a:solidFill>
                            <a:sysClr val="windowText" lastClr="000000"/>
                          </a:solidFill>
                        </a:rPr>
                        <a:t>MATH101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1</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2</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Introduction to Linear Algebra</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MATH162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Statistics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720000">
                <a:tc>
                  <a:txBody>
                    <a:bodyPr/>
                    <a:lstStyle/>
                    <a:p>
                      <a:pPr algn="ctr"/>
                      <a:r>
                        <a:rPr lang="en-GB" sz="3200" dirty="0" smtClean="0">
                          <a:solidFill>
                            <a:sysClr val="windowText" lastClr="000000"/>
                          </a:solidFill>
                        </a:rPr>
                        <a:t>MATH111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IT Skills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ACFI101</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Financial Accounting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ACFI102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Management</a:t>
                      </a:r>
                      <a:r>
                        <a:rPr lang="en-GB" sz="2800" kern="1200" baseline="0" dirty="0" smtClean="0">
                          <a:solidFill>
                            <a:sysClr val="windowText" lastClr="000000"/>
                          </a:solidFill>
                          <a:latin typeface="+mn-lt"/>
                          <a:ea typeface="+mn-ea"/>
                          <a:cs typeface="+mn-cs"/>
                        </a:rPr>
                        <a:t> Accounting</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ECON127</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Economic Principles</a:t>
                      </a:r>
                      <a:r>
                        <a:rPr lang="en-GB" sz="2800" kern="1200" baseline="0" dirty="0" smtClean="0">
                          <a:solidFill>
                            <a:sysClr val="windowText" lastClr="000000"/>
                          </a:solidFill>
                          <a:latin typeface="+mn-lt"/>
                          <a:ea typeface="+mn-ea"/>
                          <a:cs typeface="+mn-cs"/>
                        </a:rPr>
                        <a:t> for Business and Markets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bl>
          </a:graphicData>
        </a:graphic>
      </p:graphicFrame>
      <p:graphicFrame>
        <p:nvGraphicFramePr>
          <p:cNvPr id="12" name="Table 11"/>
          <p:cNvGraphicFramePr>
            <a:graphicFrameLocks noGrp="1"/>
          </p:cNvGraphicFramePr>
          <p:nvPr/>
        </p:nvGraphicFramePr>
        <p:xfrm>
          <a:off x="17551834" y="6715051"/>
          <a:ext cx="7776000" cy="22562400"/>
        </p:xfrm>
        <a:graphic>
          <a:graphicData uri="http://schemas.openxmlformats.org/drawingml/2006/table">
            <a:tbl>
              <a:tblPr>
                <a:tableStyleId>{5C22544A-7EE6-4342-B048-85BDC9FD1C3A}</a:tableStyleId>
              </a:tblPr>
              <a:tblGrid>
                <a:gridCol w="1854846"/>
                <a:gridCol w="125403"/>
                <a:gridCol w="1931917"/>
                <a:gridCol w="1931917"/>
                <a:gridCol w="1931917"/>
              </a:tblGrid>
              <a:tr h="1080000">
                <a:tc gridSpan="5">
                  <a:txBody>
                    <a:bodyPr/>
                    <a:lstStyle/>
                    <a:p>
                      <a:pPr algn="ctr"/>
                      <a:r>
                        <a:rPr lang="en-GB" dirty="0" smtClean="0">
                          <a:solidFill>
                            <a:sysClr val="windowText" lastClr="000000"/>
                          </a:solidFill>
                        </a:rPr>
                        <a:t>Year</a:t>
                      </a:r>
                      <a:r>
                        <a:rPr lang="en-GB" baseline="0" dirty="0" smtClean="0">
                          <a:solidFill>
                            <a:sysClr val="windowText" lastClr="000000"/>
                          </a:solidFill>
                        </a:rPr>
                        <a:t> 2</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648000">
                <a:tc gridSpan="5">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648000">
                <a:tc>
                  <a:txBody>
                    <a:bodyPr/>
                    <a:lstStyle/>
                    <a:p>
                      <a:pPr algn="ctr"/>
                      <a:r>
                        <a:rPr lang="en-GB" sz="3200" dirty="0" smtClean="0">
                          <a:solidFill>
                            <a:sysClr val="windowText" lastClr="000000"/>
                          </a:solidFill>
                        </a:rPr>
                        <a:t>MATH201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ctr"/>
                      <a:r>
                        <a:rPr lang="en-GB" sz="2800" dirty="0" smtClean="0">
                          <a:solidFill>
                            <a:sysClr val="windowText" lastClr="000000"/>
                          </a:solidFill>
                        </a:rPr>
                        <a:t>Ordinary Differential Equations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4">
                  <a:txBody>
                    <a:bodyPr/>
                    <a:lstStyle/>
                    <a:p>
                      <a:pPr marL="0" algn="ctr" defTabSz="4176431" rtl="0" eaLnBrk="1" latinLnBrk="0" hangingPunct="1"/>
                      <a:r>
                        <a:rPr lang="en-GB" sz="2800" kern="1200" dirty="0" smtClean="0">
                          <a:solidFill>
                            <a:sysClr val="windowText" lastClr="000000"/>
                          </a:solidFill>
                          <a:latin typeface="+mn-lt"/>
                          <a:ea typeface="+mn-ea"/>
                          <a:cs typeface="+mn-cs"/>
                        </a:rPr>
                        <a:t>Operational Research: Probabilistic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pPr marL="0" algn="l" defTabSz="4176431" rtl="0" eaLnBrk="1" latinLnBrk="0" hangingPunct="1"/>
                      <a:endParaRPr lang="en-GB" sz="2800" kern="1200" dirty="0" smtClean="0">
                        <a:solidFill>
                          <a:sysClr val="windowText" lastClr="000000"/>
                        </a:solidFill>
                        <a:latin typeface="+mn-lt"/>
                        <a:ea typeface="+mn-ea"/>
                        <a:cs typeface="+mn-cs"/>
                      </a:endParaRPr>
                    </a:p>
                  </a:txBody>
                  <a:tcPr/>
                </a:tc>
                <a:tc hMerge="1">
                  <a:txBody>
                    <a:bodyPr/>
                    <a:lstStyle/>
                    <a:p>
                      <a:pPr marL="0" algn="l" defTabSz="4176431" rtl="0" eaLnBrk="1" latinLnBrk="0" hangingPunct="1"/>
                      <a:endParaRPr lang="en-GB" sz="2800" kern="1200" dirty="0" smtClean="0">
                        <a:solidFill>
                          <a:sysClr val="windowText" lastClr="000000"/>
                        </a:solidFill>
                        <a:latin typeface="+mn-lt"/>
                        <a:ea typeface="+mn-ea"/>
                        <a:cs typeface="+mn-cs"/>
                      </a:endParaRPr>
                    </a:p>
                  </a:txBody>
                  <a:tcPr/>
                </a:tc>
                <a:tc hMerge="1">
                  <a:txBody>
                    <a:bodyPr/>
                    <a:lstStyle/>
                    <a:p>
                      <a:pPr marL="0" algn="l" defTabSz="4176431" rtl="0" eaLnBrk="1" latinLnBrk="0" hangingPunct="1"/>
                      <a:endParaRPr lang="en-GB" sz="2800" kern="1200" dirty="0" smtClean="0">
                        <a:solidFill>
                          <a:sysClr val="windowText" lastClr="000000"/>
                        </a:solidFill>
                        <a:latin typeface="+mn-lt"/>
                        <a:ea typeface="+mn-ea"/>
                        <a:cs typeface="+mn-cs"/>
                      </a:endParaRPr>
                    </a:p>
                  </a:txBody>
                  <a:tcPr/>
                </a:tc>
              </a:tr>
              <a:tr h="648000">
                <a:tc gridSpan="5">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And a further</a:t>
                      </a:r>
                      <a:r>
                        <a:rPr lang="en-GB" sz="3600" kern="1200" baseline="0" dirty="0" smtClean="0">
                          <a:solidFill>
                            <a:sysClr val="windowText" lastClr="000000"/>
                          </a:solidFill>
                          <a:latin typeface="+mn-lt"/>
                          <a:ea typeface="+mn-ea"/>
                          <a:cs typeface="+mn-cs"/>
                        </a:rPr>
                        <a:t> 2 modules from</a:t>
                      </a:r>
                      <a:endParaRPr lang="en-GB" sz="36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sz="2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648000">
                <a:tc>
                  <a:txBody>
                    <a:bodyPr/>
                    <a:lstStyle/>
                    <a:p>
                      <a:pPr algn="ctr"/>
                      <a:r>
                        <a:rPr lang="en-GB" sz="3200" dirty="0" smtClean="0">
                          <a:solidFill>
                            <a:sysClr val="windowText" lastClr="000000"/>
                          </a:solidFill>
                        </a:rPr>
                        <a:t>MATH243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4">
                  <a:txBody>
                    <a:bodyPr/>
                    <a:lstStyle/>
                    <a:p>
                      <a:pPr algn="ctr"/>
                      <a:r>
                        <a:rPr lang="en-GB" sz="2800" dirty="0" smtClean="0">
                          <a:solidFill>
                            <a:sysClr val="windowText" lastClr="000000"/>
                          </a:solidFill>
                        </a:rPr>
                        <a:t>Complex Functions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48000">
                <a:tc>
                  <a:txBody>
                    <a:bodyPr/>
                    <a:lstStyle/>
                    <a:p>
                      <a:pPr algn="ctr"/>
                      <a:r>
                        <a:rPr lang="en-GB" sz="3200" dirty="0" smtClean="0">
                          <a:solidFill>
                            <a:sysClr val="windowText" lastClr="000000"/>
                          </a:solidFill>
                        </a:rPr>
                        <a:t>MATH244</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4">
                  <a:txBody>
                    <a:bodyPr/>
                    <a:lstStyle/>
                    <a:p>
                      <a:pPr algn="ctr"/>
                      <a:r>
                        <a:rPr lang="en-GB" sz="2800" dirty="0" smtClean="0">
                          <a:solidFill>
                            <a:sysClr val="windowText" lastClr="000000"/>
                          </a:solidFill>
                        </a:rPr>
                        <a:t>Linear Algebra and Geometry</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48000">
                <a:tc>
                  <a:txBody>
                    <a:bodyPr/>
                    <a:lstStyle/>
                    <a:p>
                      <a:pPr algn="ctr"/>
                      <a:r>
                        <a:rPr lang="en-GB" sz="3200" dirty="0" smtClean="0"/>
                        <a:t>MATH241</a:t>
                      </a:r>
                      <a:endParaRPr lang="en-GB"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4">
                  <a:txBody>
                    <a:bodyPr/>
                    <a:lstStyle/>
                    <a:p>
                      <a:pPr algn="ctr"/>
                      <a:r>
                        <a:rPr lang="en-GB" sz="2800" dirty="0" smtClean="0"/>
                        <a:t>Metric Spaces and Calculus</a:t>
                      </a:r>
                      <a:endParaRPr lang="en-GB"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MATH247</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4">
                  <a:txBody>
                    <a:bodyPr/>
                    <a:lstStyle/>
                    <a:p>
                      <a:pPr marL="0" algn="ctr" defTabSz="4176431" rtl="0" eaLnBrk="1" latinLnBrk="0" hangingPunct="1"/>
                      <a:r>
                        <a:rPr lang="en-GB" sz="2800" kern="1200" dirty="0" smtClean="0">
                          <a:solidFill>
                            <a:sysClr val="windowText" lastClr="000000"/>
                          </a:solidFill>
                          <a:latin typeface="+mn-lt"/>
                          <a:ea typeface="+mn-ea"/>
                          <a:cs typeface="+mn-cs"/>
                        </a:rPr>
                        <a:t>Commutative</a:t>
                      </a:r>
                      <a:r>
                        <a:rPr lang="en-GB" sz="2800" kern="1200" baseline="0" dirty="0" smtClean="0">
                          <a:solidFill>
                            <a:sysClr val="windowText" lastClr="000000"/>
                          </a:solidFill>
                          <a:latin typeface="+mn-lt"/>
                          <a:ea typeface="+mn-ea"/>
                          <a:cs typeface="+mn-cs"/>
                        </a:rPr>
                        <a:t> Algebra</a:t>
                      </a:r>
                      <a:endParaRPr lang="en-GB" sz="2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MATH248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4">
                  <a:txBody>
                    <a:bodyPr/>
                    <a:lstStyle/>
                    <a:p>
                      <a:pPr marL="0" algn="ctr" defTabSz="4176431" rtl="0" eaLnBrk="1" latinLnBrk="0" hangingPunct="1"/>
                      <a:r>
                        <a:rPr lang="en-GB" sz="2800" kern="1200" dirty="0" smtClean="0">
                          <a:solidFill>
                            <a:sysClr val="windowText" lastClr="000000"/>
                          </a:solidFill>
                          <a:latin typeface="+mn-lt"/>
                          <a:ea typeface="+mn-ea"/>
                          <a:cs typeface="+mn-cs"/>
                        </a:rPr>
                        <a:t>Geometry of Curves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4">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Introduction to the Methods of Applied mathematics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4">
                  <a:txBody>
                    <a:bodyPr/>
                    <a:lstStyle/>
                    <a:p>
                      <a:pPr marL="0" algn="ctr" defTabSz="4176431" rtl="0" eaLnBrk="1" latinLnBrk="0" hangingPunct="1"/>
                      <a:r>
                        <a:rPr lang="en-GB" sz="2800" kern="1200" dirty="0" smtClean="0">
                          <a:solidFill>
                            <a:sysClr val="windowText" lastClr="000000"/>
                          </a:solidFill>
                          <a:latin typeface="+mn-lt"/>
                          <a:ea typeface="+mn-ea"/>
                          <a:cs typeface="+mn-cs"/>
                        </a:rPr>
                        <a:t>Vector Calculus with Applications</a:t>
                      </a:r>
                      <a:r>
                        <a:rPr lang="en-GB" sz="2800" kern="1200" baseline="0" dirty="0" smtClean="0">
                          <a:solidFill>
                            <a:sysClr val="windowText" lastClr="000000"/>
                          </a:solidFill>
                          <a:latin typeface="+mn-lt"/>
                          <a:ea typeface="+mn-ea"/>
                          <a:cs typeface="+mn-cs"/>
                        </a:rPr>
                        <a:t> in Fluid Mechanics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4">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Models: Microeconomics</a:t>
                      </a:r>
                      <a:r>
                        <a:rPr lang="en-GB" sz="2800" kern="1200" baseline="0" dirty="0" smtClean="0">
                          <a:solidFill>
                            <a:sysClr val="windowText" lastClr="000000"/>
                          </a:solidFill>
                          <a:latin typeface="+mn-lt"/>
                          <a:ea typeface="+mn-ea"/>
                          <a:cs typeface="+mn-cs"/>
                        </a:rPr>
                        <a:t> &amp; Population Dynamics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4">
                  <a:txBody>
                    <a:bodyPr/>
                    <a:lstStyle/>
                    <a:p>
                      <a:pPr marL="0" algn="ctr" defTabSz="4176431" rtl="0" eaLnBrk="1" latinLnBrk="0" hangingPunct="1"/>
                      <a:r>
                        <a:rPr lang="en-GB" sz="2800" kern="1200" dirty="0" smtClean="0">
                          <a:solidFill>
                            <a:sysClr val="windowText" lastClr="000000"/>
                          </a:solidFill>
                          <a:latin typeface="+mn-lt"/>
                          <a:ea typeface="+mn-ea"/>
                          <a:cs typeface="+mn-cs"/>
                        </a:rPr>
                        <a:t>Classical Mechanics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4">
                  <a:txBody>
                    <a:bodyPr/>
                    <a:lstStyle/>
                    <a:p>
                      <a:pPr marL="0" algn="ctr" defTabSz="4176431" rtl="0" eaLnBrk="1" latinLnBrk="0" hangingPunct="1"/>
                      <a:r>
                        <a:rPr lang="en-GB" sz="2800" kern="1200" dirty="0" smtClean="0">
                          <a:solidFill>
                            <a:sysClr val="windowText" lastClr="000000"/>
                          </a:solidFill>
                          <a:latin typeface="+mn-lt"/>
                          <a:ea typeface="+mn-ea"/>
                          <a:cs typeface="+mn-cs"/>
                        </a:rPr>
                        <a:t>Numerical Analysis, Solution of Linear Equations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gridSpan="4">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Group Project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4">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Methods of Operational Research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4">
                  <a:txBody>
                    <a:bodyPr/>
                    <a:lstStyle/>
                    <a:p>
                      <a:pPr marL="0" algn="ctr" defTabSz="4176431" rtl="0" eaLnBrk="1" latinLnBrk="0" hangingPunct="1"/>
                      <a:r>
                        <a:rPr lang="en-GB" sz="2800" kern="1200" dirty="0" smtClean="0">
                          <a:solidFill>
                            <a:sysClr val="windowText" lastClr="000000"/>
                          </a:solidFill>
                          <a:latin typeface="+mn-lt"/>
                          <a:ea typeface="+mn-ea"/>
                          <a:cs typeface="+mn-cs"/>
                        </a:rPr>
                        <a:t>Financial</a:t>
                      </a:r>
                      <a:r>
                        <a:rPr lang="en-GB" sz="2800" kern="1200" baseline="0" dirty="0" smtClean="0">
                          <a:solidFill>
                            <a:sysClr val="windowText" lastClr="000000"/>
                          </a:solidFill>
                          <a:latin typeface="+mn-lt"/>
                          <a:ea typeface="+mn-ea"/>
                          <a:cs typeface="+mn-cs"/>
                        </a:rPr>
                        <a:t> Mathematics 2</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4">
                  <a:txBody>
                    <a:bodyPr/>
                    <a:lstStyle/>
                    <a:p>
                      <a:pPr marL="0" algn="ctr" defTabSz="4176431" rtl="0" eaLnBrk="1" latinLnBrk="0" hangingPunct="1"/>
                      <a:r>
                        <a:rPr lang="en-GB" sz="2800" kern="1200" dirty="0" smtClean="0">
                          <a:solidFill>
                            <a:sysClr val="windowText" lastClr="000000"/>
                          </a:solidFill>
                          <a:latin typeface="+mn-lt"/>
                          <a:ea typeface="+mn-ea"/>
                          <a:cs typeface="+mn-cs"/>
                        </a:rPr>
                        <a:t>Statistical Theory and Methods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4">
                  <a:txBody>
                    <a:bodyPr/>
                    <a:lstStyle/>
                    <a:p>
                      <a:pPr marL="0" algn="ctr" defTabSz="4176431" rtl="0" eaLnBrk="1" latinLnBrk="0" hangingPunct="1"/>
                      <a:r>
                        <a:rPr lang="en-GB" sz="2800" kern="1200" dirty="0" smtClean="0">
                          <a:solidFill>
                            <a:sysClr val="windowText" lastClr="000000"/>
                          </a:solidFill>
                          <a:latin typeface="+mn-lt"/>
                          <a:ea typeface="+mn-ea"/>
                          <a:cs typeface="+mn-cs"/>
                        </a:rPr>
                        <a:t>Statistical Theory and Methods</a:t>
                      </a:r>
                      <a:r>
                        <a:rPr lang="en-GB" sz="2800" kern="1200" baseline="0" dirty="0" smtClean="0">
                          <a:solidFill>
                            <a:sysClr val="windowText" lastClr="000000"/>
                          </a:solidFill>
                          <a:latin typeface="+mn-lt"/>
                          <a:ea typeface="+mn-ea"/>
                          <a:cs typeface="+mn-cs"/>
                        </a:rPr>
                        <a:t> 2</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4">
                  <a:txBody>
                    <a:bodyPr/>
                    <a:lstStyle/>
                    <a:p>
                      <a:pPr marL="0" algn="ctr" defTabSz="4176431" rtl="0" eaLnBrk="1" latinLnBrk="0" hangingPunct="1"/>
                      <a:r>
                        <a:rPr lang="en-GB" sz="2800" kern="1200" dirty="0" smtClean="0">
                          <a:solidFill>
                            <a:sysClr val="windowText" lastClr="000000"/>
                          </a:solidFill>
                          <a:latin typeface="+mn-lt"/>
                          <a:ea typeface="+mn-ea"/>
                          <a:cs typeface="+mn-cs"/>
                        </a:rPr>
                        <a:t>Measure Theory and Probability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4">
                  <a:txBody>
                    <a:bodyPr/>
                    <a:lstStyle/>
                    <a:p>
                      <a:pPr marL="0" algn="ctr" defTabSz="4176431" rtl="0" eaLnBrk="1" latinLnBrk="0" hangingPunct="1"/>
                      <a:r>
                        <a:rPr lang="en-GB" sz="2800" kern="1200" dirty="0" smtClean="0">
                          <a:solidFill>
                            <a:sysClr val="windowText" lastClr="000000"/>
                          </a:solidFill>
                          <a:latin typeface="+mn-lt"/>
                          <a:ea typeface="+mn-ea"/>
                          <a:cs typeface="+mn-cs"/>
                        </a:rPr>
                        <a:t>Financial</a:t>
                      </a:r>
                      <a:r>
                        <a:rPr lang="en-GB" sz="2800" kern="1200" baseline="0" dirty="0" smtClean="0">
                          <a:solidFill>
                            <a:sysClr val="windowText" lastClr="000000"/>
                          </a:solidFill>
                          <a:latin typeface="+mn-lt"/>
                          <a:ea typeface="+mn-ea"/>
                          <a:cs typeface="+mn-cs"/>
                        </a:rPr>
                        <a:t> Mathematics 1</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48000">
                <a:tc gridSpan="5">
                  <a:txBody>
                    <a:bodyPr/>
                    <a:lstStyle/>
                    <a:p>
                      <a:pPr marL="0" algn="ctr" defTabSz="4176431" rtl="0" eaLnBrk="1" latinLnBrk="0" hangingPunct="1"/>
                      <a:r>
                        <a:rPr lang="en-GB" sz="3600" kern="1200" dirty="0" smtClean="0">
                          <a:solidFill>
                            <a:sysClr val="windowText" lastClr="000000"/>
                          </a:solidFill>
                          <a:latin typeface="+mn-lt"/>
                          <a:ea typeface="+mn-ea"/>
                          <a:cs typeface="+mn-cs"/>
                        </a:rPr>
                        <a:t>Plus four</a:t>
                      </a:r>
                      <a:r>
                        <a:rPr lang="en-GB" sz="3600" kern="1200" baseline="0" dirty="0" smtClean="0">
                          <a:solidFill>
                            <a:sysClr val="windowText" lastClr="000000"/>
                          </a:solidFill>
                          <a:latin typeface="+mn-lt"/>
                          <a:ea typeface="+mn-ea"/>
                          <a:cs typeface="+mn-cs"/>
                        </a:rPr>
                        <a:t> modules from</a:t>
                      </a:r>
                      <a:endParaRPr lang="en-GB" sz="36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28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48000">
                <a:tc gridSpan="2">
                  <a:txBody>
                    <a:bodyPr/>
                    <a:lstStyle/>
                    <a:p>
                      <a:pPr marL="0" algn="ctr" defTabSz="4176431" rtl="0" eaLnBrk="1" latinLnBrk="0" hangingPunct="1"/>
                      <a:r>
                        <a:rPr lang="en-GB" sz="3200" kern="1200" dirty="0" smtClean="0">
                          <a:solidFill>
                            <a:sysClr val="windowText" lastClr="000000"/>
                          </a:solidFill>
                          <a:latin typeface="+mn-lt"/>
                          <a:ea typeface="+mn-ea"/>
                          <a:cs typeface="+mn-cs"/>
                        </a:rPr>
                        <a:t>ACFI201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ACFI204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ACFI205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MKIB227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648000">
                <a:tc gridSpan="2">
                  <a:txBody>
                    <a:bodyPr/>
                    <a:lstStyle/>
                    <a:p>
                      <a:pPr marL="0" algn="ctr" defTabSz="4176431" rtl="0" eaLnBrk="1" latinLnBrk="0" hangingPunct="1"/>
                      <a:r>
                        <a:rPr lang="en-GB" sz="3200" kern="1200" dirty="0" smtClean="0">
                          <a:solidFill>
                            <a:sysClr val="windowText" lastClr="000000"/>
                          </a:solidFill>
                          <a:latin typeface="+mn-lt"/>
                          <a:ea typeface="+mn-ea"/>
                          <a:cs typeface="+mn-cs"/>
                        </a:rPr>
                        <a:t>ULMS251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ECON254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MKIB256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ACFI260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648000">
                <a:tc gridSpan="2">
                  <a:txBody>
                    <a:bodyPr/>
                    <a:lstStyle/>
                    <a:p>
                      <a:pPr marL="0" algn="ctr" defTabSz="4176431" rtl="0" eaLnBrk="1" latinLnBrk="0" hangingPunct="1"/>
                      <a:r>
                        <a:rPr lang="en-GB" sz="3200" kern="1200" dirty="0" smtClean="0">
                          <a:solidFill>
                            <a:sysClr val="windowText" lastClr="000000"/>
                          </a:solidFill>
                          <a:latin typeface="+mn-lt"/>
                          <a:ea typeface="+mn-ea"/>
                          <a:cs typeface="+mn-cs"/>
                        </a:rPr>
                        <a:t>ACFI206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ECON212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ECON221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ECON223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648000">
                <a:tc gridSpan="2">
                  <a:txBody>
                    <a:bodyPr/>
                    <a:lstStyle/>
                    <a:p>
                      <a:pPr marL="0" algn="ctr" defTabSz="4176431" rtl="0" eaLnBrk="1" latinLnBrk="0" hangingPunct="1"/>
                      <a:r>
                        <a:rPr lang="en-GB" sz="3200" kern="1200" dirty="0" smtClean="0">
                          <a:solidFill>
                            <a:sysClr val="windowText" lastClr="000000"/>
                          </a:solidFill>
                          <a:latin typeface="+mn-lt"/>
                          <a:ea typeface="+mn-ea"/>
                          <a:cs typeface="+mn-cs"/>
                        </a:rPr>
                        <a:t>ECON233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EBUS209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ACFI202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ACFI203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648000">
                <a:tc gridSpan="2">
                  <a:txBody>
                    <a:bodyPr/>
                    <a:lstStyle/>
                    <a:p>
                      <a:pPr marL="0" algn="ctr" defTabSz="4176431" rtl="0" eaLnBrk="1" latinLnBrk="0" hangingPunct="1"/>
                      <a:r>
                        <a:rPr lang="en-GB" sz="3200" kern="1200" dirty="0" smtClean="0">
                          <a:solidFill>
                            <a:sysClr val="windowText" lastClr="000000"/>
                          </a:solidFill>
                          <a:latin typeface="+mn-lt"/>
                          <a:ea typeface="+mn-ea"/>
                          <a:cs typeface="+mn-cs"/>
                        </a:rPr>
                        <a:t>ECON241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MKIB230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MKIB255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MKIB261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648000">
                <a:tc gridSpan="2">
                  <a:txBody>
                    <a:bodyPr/>
                    <a:lstStyle/>
                    <a:p>
                      <a:pPr marL="0" algn="ctr" defTabSz="4176431" rtl="0" eaLnBrk="1" latinLnBrk="0" hangingPunct="1"/>
                      <a:r>
                        <a:rPr lang="en-GB" sz="3200" kern="1200" dirty="0" smtClean="0">
                          <a:solidFill>
                            <a:sysClr val="windowText" lastClr="000000"/>
                          </a:solidFill>
                          <a:latin typeface="+mn-lt"/>
                          <a:ea typeface="+mn-ea"/>
                          <a:cs typeface="+mn-cs"/>
                        </a:rPr>
                        <a:t>ULMS202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MKIB225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ECON211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ECON222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648000">
                <a:tc gridSpan="2">
                  <a:txBody>
                    <a:bodyPr/>
                    <a:lstStyle/>
                    <a:p>
                      <a:pPr marL="0" algn="ctr" defTabSz="4176431" rtl="0" eaLnBrk="1" latinLnBrk="0" hangingPunct="1"/>
                      <a:r>
                        <a:rPr lang="en-GB" sz="3200" kern="1200" dirty="0" smtClean="0">
                          <a:solidFill>
                            <a:sysClr val="windowText" lastClr="000000"/>
                          </a:solidFill>
                          <a:latin typeface="+mn-lt"/>
                          <a:ea typeface="+mn-ea"/>
                          <a:cs typeface="+mn-cs"/>
                        </a:rPr>
                        <a:t>ECON234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ACFI207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ECON224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ULMS266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648000">
                <a:tc gridSpan="2">
                  <a:txBody>
                    <a:bodyPr/>
                    <a:lstStyle/>
                    <a:p>
                      <a:pPr marL="0" algn="ctr" defTabSz="4176431" rtl="0" eaLnBrk="1" latinLnBrk="0" hangingPunct="1"/>
                      <a:r>
                        <a:rPr lang="en-GB" sz="3200" kern="1200" dirty="0" smtClean="0">
                          <a:solidFill>
                            <a:sysClr val="windowText" lastClr="000000"/>
                          </a:solidFill>
                          <a:latin typeface="+mn-lt"/>
                          <a:ea typeface="+mn-ea"/>
                          <a:cs typeface="+mn-cs"/>
                        </a:rPr>
                        <a:t>ULMS252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a:txBody>
                    <a:bodyPr/>
                    <a:lstStyle/>
                    <a:p>
                      <a:pPr marL="0" algn="ctr" defTabSz="4176431" rtl="0" eaLnBrk="1" latinLnBrk="0" hangingPunct="1"/>
                      <a:r>
                        <a:rPr lang="en-GB" sz="3200" kern="1200" dirty="0" smtClean="0">
                          <a:solidFill>
                            <a:sysClr val="windowText" lastClr="000000"/>
                          </a:solidFill>
                          <a:latin typeface="+mn-lt"/>
                          <a:ea typeface="+mn-ea"/>
                          <a:cs typeface="+mn-cs"/>
                        </a:rPr>
                        <a:t>ULMS268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bl>
          </a:graphicData>
        </a:graphic>
      </p:graphicFrame>
      <p:graphicFrame>
        <p:nvGraphicFramePr>
          <p:cNvPr id="13" name="Table 12"/>
          <p:cNvGraphicFramePr>
            <a:graphicFrameLocks noGrp="1"/>
          </p:cNvGraphicFramePr>
          <p:nvPr/>
        </p:nvGraphicFramePr>
        <p:xfrm>
          <a:off x="26156790" y="6715051"/>
          <a:ext cx="7776000" cy="22960080"/>
        </p:xfrm>
        <a:graphic>
          <a:graphicData uri="http://schemas.openxmlformats.org/drawingml/2006/table">
            <a:tbl>
              <a:tblPr>
                <a:tableStyleId>{5C22544A-7EE6-4342-B048-85BDC9FD1C3A}</a:tableStyleId>
              </a:tblPr>
              <a:tblGrid>
                <a:gridCol w="1912476"/>
                <a:gridCol w="124182"/>
                <a:gridCol w="1913114"/>
                <a:gridCol w="1913114"/>
                <a:gridCol w="1913114"/>
              </a:tblGrid>
              <a:tr h="1080000">
                <a:tc gridSpan="5">
                  <a:txBody>
                    <a:bodyPr/>
                    <a:lstStyle/>
                    <a:p>
                      <a:pPr algn="ctr"/>
                      <a:r>
                        <a:rPr lang="en-GB" dirty="0" smtClean="0">
                          <a:solidFill>
                            <a:sysClr val="windowText" lastClr="000000"/>
                          </a:solidFill>
                        </a:rPr>
                        <a:t>Year</a:t>
                      </a:r>
                      <a:r>
                        <a:rPr lang="en-GB" baseline="0" dirty="0" smtClean="0">
                          <a:solidFill>
                            <a:sysClr val="windowText" lastClr="000000"/>
                          </a:solidFill>
                        </a:rPr>
                        <a:t> 3</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r>
              <a:tr h="612000">
                <a:tc gridSpan="5">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At least 1 module from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44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r>
              <a:tr h="612000">
                <a:tc>
                  <a:txBody>
                    <a:bodyPr/>
                    <a:lstStyle/>
                    <a:p>
                      <a:pPr algn="ctr"/>
                      <a:r>
                        <a:rPr lang="en-GB" sz="3200" dirty="0" smtClean="0">
                          <a:solidFill>
                            <a:sysClr val="windowText" lastClr="000000"/>
                          </a:solidFill>
                        </a:rPr>
                        <a:t>MATH302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gridSpan="4">
                  <a:txBody>
                    <a:bodyPr/>
                    <a:lstStyle/>
                    <a:p>
                      <a:pPr algn="ctr"/>
                      <a:r>
                        <a:rPr lang="en-GB" sz="2800" dirty="0" smtClean="0">
                          <a:solidFill>
                            <a:sysClr val="windowText" lastClr="000000"/>
                          </a:solidFill>
                        </a:rPr>
                        <a:t>History of Mathematics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12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gridSpan="4">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Physics Projects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12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MATH399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gridSpan="4">
                  <a:txBody>
                    <a:bodyPr/>
                    <a:lstStyle/>
                    <a:p>
                      <a:pPr marL="0" algn="ctr" defTabSz="4176431" rtl="0" eaLnBrk="1" latinLnBrk="0" hangingPunct="1"/>
                      <a:r>
                        <a:rPr lang="en-GB" sz="2800" kern="1200" dirty="0" smtClean="0">
                          <a:solidFill>
                            <a:sysClr val="windowText" lastClr="000000"/>
                          </a:solidFill>
                          <a:latin typeface="+mn-lt"/>
                          <a:ea typeface="+mn-ea"/>
                          <a:cs typeface="+mn-cs"/>
                        </a:rPr>
                        <a:t>Project</a:t>
                      </a:r>
                      <a:r>
                        <a:rPr lang="en-GB" sz="2800" kern="1200" baseline="0" dirty="0" smtClean="0">
                          <a:solidFill>
                            <a:sysClr val="windowText" lastClr="000000"/>
                          </a:solidFill>
                          <a:latin typeface="+mn-lt"/>
                          <a:ea typeface="+mn-ea"/>
                          <a:cs typeface="+mn-cs"/>
                        </a:rPr>
                        <a:t> Module</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12000">
                <a:tc gridSpan="5">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2-3 modules to give a total of 4 from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28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612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4">
                  <a:txBody>
                    <a:bodyPr/>
                    <a:lstStyle/>
                    <a:p>
                      <a:pPr marL="0" algn="ctr" defTabSz="4176431" rtl="0" eaLnBrk="1" latinLnBrk="0" hangingPunct="1"/>
                      <a:r>
                        <a:rPr lang="en-GB" sz="2800" kern="1200" dirty="0" smtClean="0">
                          <a:solidFill>
                            <a:sysClr val="windowText" lastClr="000000"/>
                          </a:solidFill>
                          <a:latin typeface="+mn-lt"/>
                          <a:ea typeface="+mn-ea"/>
                          <a:cs typeface="+mn-cs"/>
                        </a:rPr>
                        <a:t>Number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12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4">
                  <a:txBody>
                    <a:bodyPr/>
                    <a:lstStyle/>
                    <a:p>
                      <a:pPr marL="0" algn="ctr" defTabSz="4176431" rtl="0" eaLnBrk="1" latinLnBrk="0" hangingPunct="1"/>
                      <a:r>
                        <a:rPr lang="en-GB" sz="2800" kern="1200" dirty="0" smtClean="0">
                          <a:solidFill>
                            <a:sysClr val="windowText" lastClr="000000"/>
                          </a:solidFill>
                          <a:latin typeface="+mn-lt"/>
                          <a:ea typeface="+mn-ea"/>
                          <a:cs typeface="+mn-cs"/>
                        </a:rPr>
                        <a:t>Group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12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4">
                  <a:txBody>
                    <a:bodyPr/>
                    <a:lstStyle/>
                    <a:p>
                      <a:pPr marL="0" algn="ctr" defTabSz="4176431" rtl="0" eaLnBrk="1" latinLnBrk="0" hangingPunct="1"/>
                      <a:r>
                        <a:rPr lang="en-GB" sz="2800" kern="1200" dirty="0" err="1" smtClean="0">
                          <a:solidFill>
                            <a:sysClr val="windowText" lastClr="000000"/>
                          </a:solidFill>
                          <a:latin typeface="+mn-lt"/>
                          <a:ea typeface="+mn-ea"/>
                          <a:cs typeface="+mn-cs"/>
                        </a:rPr>
                        <a:t>Combinatorics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12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4">
                  <a:txBody>
                    <a:bodyPr/>
                    <a:lstStyle/>
                    <a:p>
                      <a:pPr marL="0" algn="ctr" defTabSz="4176431" rtl="0" eaLnBrk="1" latinLnBrk="0" hangingPunct="1"/>
                      <a:r>
                        <a:rPr lang="en-GB" sz="2800" kern="1200" dirty="0" smtClean="0">
                          <a:solidFill>
                            <a:sysClr val="windowText" lastClr="000000"/>
                          </a:solidFill>
                          <a:latin typeface="+mn-lt"/>
                          <a:ea typeface="+mn-ea"/>
                          <a:cs typeface="+mn-cs"/>
                        </a:rPr>
                        <a:t>Differential Geometry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12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4">
                  <a:txBody>
                    <a:bodyPr/>
                    <a:lstStyle/>
                    <a:p>
                      <a:pPr marL="0" algn="ctr" defTabSz="4176431" rtl="0" eaLnBrk="1" latinLnBrk="0" hangingPunct="1"/>
                      <a:r>
                        <a:rPr lang="en-GB" sz="2800" kern="1200" dirty="0" smtClean="0">
                          <a:solidFill>
                            <a:sysClr val="windowText" lastClr="000000"/>
                          </a:solidFill>
                          <a:latin typeface="+mn-lt"/>
                          <a:ea typeface="+mn-ea"/>
                          <a:cs typeface="+mn-cs"/>
                        </a:rPr>
                        <a:t>Analytic</a:t>
                      </a:r>
                      <a:r>
                        <a:rPr lang="en-GB" sz="2800" kern="1200" baseline="0" dirty="0" smtClean="0">
                          <a:solidFill>
                            <a:sysClr val="windowText" lastClr="000000"/>
                          </a:solidFill>
                          <a:latin typeface="+mn-lt"/>
                          <a:ea typeface="+mn-ea"/>
                          <a:cs typeface="+mn-cs"/>
                        </a:rPr>
                        <a:t> Methods in Higher Geometry</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12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MATH351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4">
                  <a:txBody>
                    <a:bodyPr/>
                    <a:lstStyle/>
                    <a:p>
                      <a:pPr marL="0" algn="ctr" defTabSz="4176431" rtl="0" eaLnBrk="1" latinLnBrk="0" hangingPunct="1"/>
                      <a:r>
                        <a:rPr lang="en-GB" sz="2800" kern="1200" dirty="0" smtClean="0">
                          <a:solidFill>
                            <a:sysClr val="windowText" lastClr="000000"/>
                          </a:solidFill>
                          <a:latin typeface="+mn-lt"/>
                          <a:ea typeface="+mn-ea"/>
                          <a:cs typeface="+mn-cs"/>
                        </a:rPr>
                        <a:t>Analysis and Number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12000">
                <a:tc>
                  <a:txBody>
                    <a:bodyPr/>
                    <a:lstStyle/>
                    <a:p>
                      <a:pPr algn="ctr"/>
                      <a:r>
                        <a:rPr lang="en-GB" sz="3200" dirty="0" smtClean="0">
                          <a:solidFill>
                            <a:sysClr val="windowText" lastClr="000000"/>
                          </a:solidFill>
                        </a:rPr>
                        <a:t>MATH322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4">
                  <a:txBody>
                    <a:bodyPr/>
                    <a:lstStyle/>
                    <a:p>
                      <a:pPr algn="ctr"/>
                      <a:r>
                        <a:rPr lang="en-GB" sz="2800" dirty="0" smtClean="0">
                          <a:solidFill>
                            <a:sysClr val="windowText" lastClr="000000"/>
                          </a:solidFill>
                        </a:rPr>
                        <a:t>Chaos and Dynamical</a:t>
                      </a:r>
                      <a:r>
                        <a:rPr lang="en-GB" sz="2800" baseline="0" dirty="0" smtClean="0">
                          <a:solidFill>
                            <a:sysClr val="windowText" lastClr="000000"/>
                          </a:solidFill>
                        </a:rPr>
                        <a:t> Systems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12000">
                <a:tc>
                  <a:txBody>
                    <a:bodyPr/>
                    <a:lstStyle/>
                    <a:p>
                      <a:pPr algn="ctr"/>
                      <a:r>
                        <a:rPr lang="en-GB" sz="3200" dirty="0" smtClean="0">
                          <a:solidFill>
                            <a:sysClr val="windowText" lastClr="000000"/>
                          </a:solidFill>
                        </a:rPr>
                        <a:t>MATH323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4">
                  <a:txBody>
                    <a:bodyPr/>
                    <a:lstStyle/>
                    <a:p>
                      <a:pPr algn="ctr"/>
                      <a:r>
                        <a:rPr lang="en-GB" sz="2800" dirty="0" smtClean="0">
                          <a:solidFill>
                            <a:sysClr val="windowText" lastClr="000000"/>
                          </a:solidFill>
                        </a:rPr>
                        <a:t>Further Methods of Applied Mathematics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12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4">
                  <a:txBody>
                    <a:bodyPr/>
                    <a:lstStyle/>
                    <a:p>
                      <a:pPr marL="0" algn="ctr" defTabSz="4176431" rtl="0" eaLnBrk="1" latinLnBrk="0" hangingPunct="1"/>
                      <a:r>
                        <a:rPr lang="en-GB" sz="2800" kern="1200" dirty="0" smtClean="0">
                          <a:solidFill>
                            <a:sysClr val="windowText" lastClr="000000"/>
                          </a:solidFill>
                          <a:latin typeface="+mn-lt"/>
                          <a:ea typeface="+mn-ea"/>
                          <a:cs typeface="+mn-cs"/>
                        </a:rPr>
                        <a:t>Cartesian Tensors &amp; Mathematical</a:t>
                      </a:r>
                      <a:r>
                        <a:rPr lang="en-GB" sz="2800" kern="1200" baseline="0" dirty="0" smtClean="0">
                          <a:solidFill>
                            <a:sysClr val="windowText" lastClr="000000"/>
                          </a:solidFill>
                          <a:latin typeface="+mn-lt"/>
                          <a:ea typeface="+mn-ea"/>
                          <a:cs typeface="+mn-cs"/>
                        </a:rPr>
                        <a:t> Models of Solids and Viscous Fluids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12000">
                <a:tc>
                  <a:txBody>
                    <a:bodyPr/>
                    <a:lstStyle/>
                    <a:p>
                      <a:pPr algn="ctr"/>
                      <a:r>
                        <a:rPr lang="en-GB" sz="3200" dirty="0" smtClean="0"/>
                        <a:t>MATH325</a:t>
                      </a:r>
                      <a:endParaRPr lang="en-GB"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4">
                  <a:txBody>
                    <a:bodyPr/>
                    <a:lstStyle/>
                    <a:p>
                      <a:pPr algn="ctr"/>
                      <a:r>
                        <a:rPr lang="en-GB" sz="2800" dirty="0" smtClean="0"/>
                        <a:t>Quantum Mechanics</a:t>
                      </a:r>
                      <a:endParaRPr lang="en-GB"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12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MATH326</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4">
                  <a:txBody>
                    <a:bodyPr/>
                    <a:lstStyle/>
                    <a:p>
                      <a:pPr marL="0" algn="ctr" defTabSz="4176431" rtl="0" eaLnBrk="1" latinLnBrk="0" hangingPunct="1"/>
                      <a:r>
                        <a:rPr lang="en-GB" sz="2800" kern="1200" dirty="0" smtClean="0">
                          <a:solidFill>
                            <a:sysClr val="windowText" lastClr="000000"/>
                          </a:solidFill>
                          <a:latin typeface="+mn-lt"/>
                          <a:ea typeface="+mn-ea"/>
                          <a:cs typeface="+mn-cs"/>
                        </a:rPr>
                        <a:t>Relativity</a:t>
                      </a:r>
                      <a:endParaRPr lang="en-GB" sz="2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12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4">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Economics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12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4">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Population Dynamics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12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4">
                  <a:txBody>
                    <a:bodyPr/>
                    <a:lstStyle/>
                    <a:p>
                      <a:pPr marL="0" algn="ctr" defTabSz="4176431" rtl="0" eaLnBrk="1" latinLnBrk="0" hangingPunct="1"/>
                      <a:r>
                        <a:rPr lang="en-GB" sz="2800" kern="1200" dirty="0" smtClean="0">
                          <a:solidFill>
                            <a:sysClr val="windowText" lastClr="000000"/>
                          </a:solidFill>
                          <a:latin typeface="+mn-lt"/>
                          <a:ea typeface="+mn-ea"/>
                          <a:cs typeface="+mn-cs"/>
                        </a:rPr>
                        <a:t>Applied Stochastic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12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4">
                  <a:txBody>
                    <a:bodyPr/>
                    <a:lstStyle/>
                    <a:p>
                      <a:pPr marL="0" algn="ctr" defTabSz="4176431" rtl="0" eaLnBrk="1" latinLnBrk="0" hangingPunct="1"/>
                      <a:r>
                        <a:rPr lang="en-GB" sz="2800" kern="1200" dirty="0" smtClean="0">
                          <a:solidFill>
                            <a:sysClr val="windowText" lastClr="000000"/>
                          </a:solidFill>
                          <a:latin typeface="+mn-lt"/>
                          <a:ea typeface="+mn-ea"/>
                          <a:cs typeface="+mn-cs"/>
                        </a:rPr>
                        <a:t>Theory of Statistical Inference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12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4">
                  <a:txBody>
                    <a:bodyPr/>
                    <a:lstStyle/>
                    <a:p>
                      <a:pPr marL="0" algn="ctr" defTabSz="4176431" rtl="0" eaLnBrk="1" latinLnBrk="0" hangingPunct="1"/>
                      <a:r>
                        <a:rPr lang="en-GB" sz="2800" kern="1200" dirty="0" smtClean="0">
                          <a:solidFill>
                            <a:sysClr val="windowText" lastClr="000000"/>
                          </a:solidFill>
                          <a:latin typeface="+mn-lt"/>
                          <a:ea typeface="+mn-ea"/>
                          <a:cs typeface="+mn-cs"/>
                        </a:rPr>
                        <a:t>Applied Probability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12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4">
                  <a:txBody>
                    <a:bodyPr/>
                    <a:lstStyle/>
                    <a:p>
                      <a:pPr marL="0" algn="ctr" defTabSz="4176431" rtl="0" eaLnBrk="1" latinLnBrk="0" hangingPunct="1"/>
                      <a:r>
                        <a:rPr lang="en-GB" sz="2800" kern="1200" dirty="0" smtClean="0">
                          <a:solidFill>
                            <a:sysClr val="windowText" lastClr="000000"/>
                          </a:solidFill>
                          <a:latin typeface="+mn-lt"/>
                          <a:ea typeface="+mn-ea"/>
                          <a:cs typeface="+mn-cs"/>
                        </a:rPr>
                        <a:t>Linear Statistical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12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4">
                  <a:txBody>
                    <a:bodyPr/>
                    <a:lstStyle/>
                    <a:p>
                      <a:pPr marL="0" algn="ctr" defTabSz="4176431" rtl="0" eaLnBrk="1" latinLnBrk="0" hangingPunct="1"/>
                      <a:r>
                        <a:rPr lang="en-GB" sz="2800" kern="1200" dirty="0" smtClean="0">
                          <a:solidFill>
                            <a:sysClr val="windowText" lastClr="000000"/>
                          </a:solidFill>
                          <a:latin typeface="+mn-lt"/>
                          <a:ea typeface="+mn-ea"/>
                          <a:cs typeface="+mn-cs"/>
                        </a:rPr>
                        <a:t>Medical Statistics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12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4">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Risk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12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4">
                  <a:txBody>
                    <a:bodyPr/>
                    <a:lstStyle/>
                    <a:p>
                      <a:pPr marL="0" algn="ctr" defTabSz="4176431" rtl="0" eaLnBrk="1" latinLnBrk="0" hangingPunct="1"/>
                      <a:r>
                        <a:rPr lang="en-GB" sz="2800" kern="1200" dirty="0" smtClean="0">
                          <a:solidFill>
                            <a:sysClr val="windowText" lastClr="000000"/>
                          </a:solidFill>
                          <a:latin typeface="+mn-lt"/>
                          <a:ea typeface="+mn-ea"/>
                          <a:cs typeface="+mn-cs"/>
                        </a:rPr>
                        <a:t>Networks in Theory and Practice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12000">
                <a:tc gridSpan="5">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4000" kern="1200" dirty="0" smtClean="0">
                          <a:solidFill>
                            <a:sysClr val="windowText" lastClr="000000"/>
                          </a:solidFill>
                          <a:latin typeface="+mn-lt"/>
                          <a:ea typeface="+mn-ea"/>
                          <a:cs typeface="+mn-cs"/>
                        </a:rPr>
                        <a:t>Plus four</a:t>
                      </a:r>
                      <a:r>
                        <a:rPr lang="en-GB" sz="4000" kern="1200" baseline="0" dirty="0" smtClean="0">
                          <a:solidFill>
                            <a:sysClr val="windowText" lastClr="000000"/>
                          </a:solidFill>
                          <a:latin typeface="+mn-lt"/>
                          <a:ea typeface="+mn-ea"/>
                          <a:cs typeface="+mn-cs"/>
                        </a:rPr>
                        <a:t> modules from</a:t>
                      </a:r>
                      <a:endParaRPr lang="en-GB" sz="40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44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r>
              <a:tr h="612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ACFI304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ACFI320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ECON325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ACFI305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612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MKIB356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ECON311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ACFI301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ECON333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612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ECON335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ECON354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MIKB362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MKIB337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612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ULMS370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MKIB372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ECON322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ECON327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612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ACFI303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ACFI341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ULMS353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MKIB359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612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ACFI302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MKIB338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MKIB363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ECON326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612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ECON306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ULMS352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ULMS366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ECON308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612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200" kern="1200" dirty="0" smtClean="0">
                          <a:solidFill>
                            <a:sysClr val="windowText" lastClr="000000"/>
                          </a:solidFill>
                          <a:latin typeface="+mn-lt"/>
                          <a:ea typeface="+mn-ea"/>
                          <a:cs typeface="+mn-cs"/>
                        </a:rPr>
                        <a:t>ACFI310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a:p>
                  </a:txBody>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bl>
          </a:graphicData>
        </a:graphic>
      </p:graphicFrame>
      <p:sp>
        <p:nvSpPr>
          <p:cNvPr id="15" name="Title 1"/>
          <p:cNvSpPr txBox="1">
            <a:spLocks/>
          </p:cNvSpPr>
          <p:nvPr/>
        </p:nvSpPr>
        <p:spPr>
          <a:xfrm>
            <a:off x="0" y="1212604"/>
            <a:ext cx="42808525" cy="5046663"/>
          </a:xfrm>
          <a:prstGeom prst="rect">
            <a:avLst/>
          </a:prstGeom>
        </p:spPr>
        <p:txBody>
          <a:bodyPr vert="horz" lIns="417643" tIns="208822" rIns="417643" bIns="208822" rtlCol="0" anchor="ctr">
            <a:normAutofit fontScale="90000" lnSpcReduction="20000"/>
          </a:bodyPr>
          <a:lstStyle/>
          <a:p>
            <a:pPr marL="0" marR="0" lvl="0" indent="0" algn="ctr" defTabSz="4176431" rtl="0" eaLnBrk="1" fontAlgn="auto" latinLnBrk="0" hangingPunct="1">
              <a:lnSpc>
                <a:spcPct val="100000"/>
              </a:lnSpc>
              <a:spcBef>
                <a:spcPct val="0"/>
              </a:spcBef>
              <a:spcAft>
                <a:spcPts val="0"/>
              </a:spcAft>
              <a:buClrTx/>
              <a:buSzTx/>
              <a:buFontTx/>
              <a:buNone/>
              <a:tabLst/>
              <a:defRPr/>
            </a:pPr>
            <a:r>
              <a:rPr kumimoji="0" lang="en-GB" sz="20100" b="0" i="0" u="none" strike="noStrike" kern="1200" cap="none" spc="0" normalizeH="0" baseline="0" noProof="0" smtClean="0">
                <a:ln>
                  <a:noFill/>
                </a:ln>
                <a:solidFill>
                  <a:schemeClr val="tx1"/>
                </a:solidFill>
                <a:effectLst/>
                <a:uLnTx/>
                <a:uFillTx/>
                <a:latin typeface="+mj-lt"/>
                <a:ea typeface="+mj-ea"/>
                <a:cs typeface="+mj-cs"/>
              </a:rPr>
              <a:t>GN11: BSc Mathematics &amp; Business Studies</a:t>
            </a:r>
            <a:br>
              <a:rPr kumimoji="0" lang="en-GB" sz="20100" b="0" i="0" u="none" strike="noStrike" kern="1200" cap="none" spc="0" normalizeH="0" baseline="0" noProof="0" smtClean="0">
                <a:ln>
                  <a:noFill/>
                </a:ln>
                <a:solidFill>
                  <a:schemeClr val="tx1"/>
                </a:solidFill>
                <a:effectLst/>
                <a:uLnTx/>
                <a:uFillTx/>
                <a:latin typeface="+mj-lt"/>
                <a:ea typeface="+mj-ea"/>
                <a:cs typeface="+mj-cs"/>
              </a:rPr>
            </a:br>
            <a:r>
              <a:rPr kumimoji="0" lang="en-GB" sz="20100" b="0" i="0" u="none" strike="noStrike" kern="1200" cap="none" spc="0" normalizeH="0" baseline="0" noProof="0" smtClean="0">
                <a:ln>
                  <a:noFill/>
                </a:ln>
                <a:solidFill>
                  <a:schemeClr val="tx1"/>
                </a:solidFill>
                <a:effectLst/>
                <a:uLnTx/>
                <a:uFillTx/>
                <a:latin typeface="+mj-lt"/>
                <a:ea typeface="+mj-ea"/>
                <a:cs typeface="+mj-cs"/>
              </a:rPr>
              <a:t>From Application to Graduation</a:t>
            </a:r>
            <a:endParaRPr kumimoji="0" lang="en-GB" sz="201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17" name="Table 16"/>
          <p:cNvGraphicFramePr>
            <a:graphicFrameLocks noGrp="1"/>
          </p:cNvGraphicFramePr>
          <p:nvPr/>
        </p:nvGraphicFramePr>
        <p:xfrm>
          <a:off x="1106390" y="25589531"/>
          <a:ext cx="6984776" cy="3840480"/>
        </p:xfrm>
        <a:graphic>
          <a:graphicData uri="http://schemas.openxmlformats.org/drawingml/2006/table">
            <a:tbl>
              <a:tblPr firstRow="1" bandRow="1">
                <a:tableStyleId>{5C22544A-7EE6-4342-B048-85BDC9FD1C3A}</a:tableStyleId>
              </a:tblPr>
              <a:tblGrid>
                <a:gridCol w="6984776"/>
              </a:tblGrid>
              <a:tr h="370840">
                <a:tc>
                  <a:txBody>
                    <a:bodyPr/>
                    <a:lstStyle/>
                    <a:p>
                      <a:r>
                        <a:rPr lang="en-GB" sz="3600" b="0" dirty="0" smtClean="0">
                          <a:solidFill>
                            <a:schemeClr val="tx1"/>
                          </a:solidFill>
                        </a:rPr>
                        <a:t>General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3600" b="0" dirty="0" smtClean="0">
                          <a:solidFill>
                            <a:schemeClr val="tx1"/>
                          </a:solidFill>
                        </a:rPr>
                        <a:t>Applied Maths / Theoretical Physics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en-GB" sz="3600" b="0" dirty="0" smtClean="0">
                          <a:solidFill>
                            <a:schemeClr val="tx1"/>
                          </a:solidFill>
                        </a:rPr>
                        <a:t>Pure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370840">
                <a:tc>
                  <a:txBody>
                    <a:bodyPr/>
                    <a:lstStyle/>
                    <a:p>
                      <a:r>
                        <a:rPr lang="en-GB" sz="3600" b="0" dirty="0" smtClean="0">
                          <a:solidFill>
                            <a:schemeClr val="tx1"/>
                          </a:solidFill>
                        </a:rPr>
                        <a:t>Statistics / OR</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r>
                        <a:rPr lang="en-GB" sz="3600" b="0" dirty="0" smtClean="0">
                          <a:solidFill>
                            <a:schemeClr val="tx1"/>
                          </a:solidFill>
                        </a:rPr>
                        <a:t>Project Modules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70840">
                <a:tc>
                  <a:txBody>
                    <a:bodyPr/>
                    <a:lstStyle/>
                    <a:p>
                      <a:r>
                        <a:rPr lang="en-GB" sz="3600" b="0" dirty="0" smtClean="0">
                          <a:solidFill>
                            <a:schemeClr val="tx1"/>
                          </a:solidFill>
                        </a:rPr>
                        <a:t>Other Subjects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2604"/>
            <a:ext cx="42808525" cy="5046663"/>
          </a:xfrm>
        </p:spPr>
        <p:txBody>
          <a:bodyPr>
            <a:normAutofit fontScale="90000"/>
          </a:bodyPr>
          <a:lstStyle/>
          <a:p>
            <a:r>
              <a:rPr lang="en-GB" dirty="0" smtClean="0"/>
              <a:t>G1N3: BSc Mathematics with Finance</a:t>
            </a:r>
            <a:br>
              <a:rPr lang="en-GB" dirty="0" smtClean="0"/>
            </a:br>
            <a:r>
              <a:rPr lang="en-GB" dirty="0" smtClean="0"/>
              <a:t>From Application to Graduation</a:t>
            </a:r>
            <a:endParaRPr lang="en-GB" dirty="0"/>
          </a:p>
        </p:txBody>
      </p:sp>
      <p:sp>
        <p:nvSpPr>
          <p:cNvPr id="3" name="Oval 2"/>
          <p:cNvSpPr/>
          <p:nvPr/>
        </p:nvSpPr>
        <p:spPr>
          <a:xfrm>
            <a:off x="593950" y="12979747"/>
            <a:ext cx="5832648" cy="583264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ysClr val="windowText" lastClr="000000"/>
                </a:solidFill>
              </a:rPr>
              <a:t>Application Successful!</a:t>
            </a:r>
            <a:endParaRPr lang="en-GB" sz="6000" dirty="0">
              <a:solidFill>
                <a:sysClr val="windowText" lastClr="000000"/>
              </a:solidFill>
            </a:endParaRPr>
          </a:p>
        </p:txBody>
      </p:sp>
      <p:sp>
        <p:nvSpPr>
          <p:cNvPr id="5" name="Oval 4"/>
          <p:cNvSpPr/>
          <p:nvPr/>
        </p:nvSpPr>
        <p:spPr>
          <a:xfrm>
            <a:off x="35661846" y="12835731"/>
            <a:ext cx="5832648" cy="583264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0" dirty="0" smtClean="0">
                <a:solidFill>
                  <a:sysClr val="windowText" lastClr="000000"/>
                </a:solidFill>
              </a:rPr>
              <a:t>Graduation!</a:t>
            </a:r>
            <a:endParaRPr lang="en-GB" sz="6000" dirty="0">
              <a:solidFill>
                <a:sysClr val="windowText" lastClr="000000"/>
              </a:solidFill>
            </a:endParaRPr>
          </a:p>
        </p:txBody>
      </p:sp>
      <p:cxnSp>
        <p:nvCxnSpPr>
          <p:cNvPr id="7" name="Straight Connector 6"/>
          <p:cNvCxnSpPr/>
          <p:nvPr/>
        </p:nvCxnSpPr>
        <p:spPr>
          <a:xfrm>
            <a:off x="8561705"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7123410"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5685115"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4246820"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2" name="Table 11"/>
          <p:cNvGraphicFramePr>
            <a:graphicFrameLocks noGrp="1"/>
          </p:cNvGraphicFramePr>
          <p:nvPr/>
        </p:nvGraphicFramePr>
        <p:xfrm>
          <a:off x="17588670" y="6715051"/>
          <a:ext cx="7776000" cy="15894240"/>
        </p:xfrm>
        <a:graphic>
          <a:graphicData uri="http://schemas.openxmlformats.org/drawingml/2006/table">
            <a:tbl>
              <a:tblPr>
                <a:tableStyleId>{5C22544A-7EE6-4342-B048-85BDC9FD1C3A}</a:tableStyleId>
              </a:tblPr>
              <a:tblGrid>
                <a:gridCol w="1866447"/>
                <a:gridCol w="5909553"/>
              </a:tblGrid>
              <a:tr h="1080000">
                <a:tc gridSpan="2">
                  <a:txBody>
                    <a:bodyPr/>
                    <a:lstStyle/>
                    <a:p>
                      <a:pPr algn="ctr"/>
                      <a:r>
                        <a:rPr lang="en-GB" dirty="0" smtClean="0">
                          <a:solidFill>
                            <a:sysClr val="windowText" lastClr="000000"/>
                          </a:solidFill>
                        </a:rPr>
                        <a:t>Year</a:t>
                      </a:r>
                      <a:r>
                        <a:rPr lang="en-GB" baseline="0" dirty="0" smtClean="0">
                          <a:solidFill>
                            <a:sysClr val="windowText" lastClr="000000"/>
                          </a:solidFill>
                        </a:rPr>
                        <a:t> 2</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algn="ctr"/>
                      <a:r>
                        <a:rPr lang="en-GB" sz="3200" dirty="0" smtClean="0">
                          <a:solidFill>
                            <a:sysClr val="windowText" lastClr="000000"/>
                          </a:solidFill>
                        </a:rPr>
                        <a:t>MATH201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800" dirty="0" smtClean="0">
                          <a:solidFill>
                            <a:sysClr val="windowText" lastClr="000000"/>
                          </a:solidFill>
                        </a:rPr>
                        <a:t>Ordinary Differential Equations*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20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MATH262</a:t>
                      </a:r>
                      <a:endParaRPr lang="en-GB" sz="32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Financial</a:t>
                      </a:r>
                      <a:r>
                        <a:rPr lang="en-GB" sz="2800" b="0" i="0" u="none" strike="noStrike" kern="1200" baseline="0" dirty="0">
                          <a:solidFill>
                            <a:srgbClr val="000000"/>
                          </a:solidFill>
                          <a:latin typeface="Calibri"/>
                        </a:rPr>
                        <a:t> Mathematics 2</a:t>
                      </a:r>
                      <a:endParaRPr lang="en-GB" sz="2800" b="0" i="0" u="none" strike="noStrike" kern="1200" dirty="0">
                        <a:solidFill>
                          <a:srgbClr val="000000"/>
                        </a:solidFill>
                        <a:latin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Statistical Theory and Methods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Statistical Theory and Methods</a:t>
                      </a:r>
                      <a:r>
                        <a:rPr lang="en-GB" sz="2800" kern="1200" baseline="0" dirty="0" smtClean="0">
                          <a:solidFill>
                            <a:sysClr val="windowText" lastClr="000000"/>
                          </a:solidFill>
                          <a:latin typeface="+mn-lt"/>
                          <a:ea typeface="+mn-ea"/>
                          <a:cs typeface="+mn-cs"/>
                        </a:rPr>
                        <a:t> 2</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rtl="0" eaLnBrk="1" fontAlgn="t" latinLnBrk="0" hangingPunct="1">
                        <a:spcBef>
                          <a:spcPts val="0"/>
                        </a:spcBef>
                        <a:spcAft>
                          <a:spcPts val="0"/>
                        </a:spcAft>
                      </a:pPr>
                      <a:r>
                        <a:rPr lang="en-GB" sz="3200" b="0" i="0" u="none" strike="noStrike" kern="1200" dirty="0" smtClean="0">
                          <a:solidFill>
                            <a:srgbClr val="000000"/>
                          </a:solidFill>
                          <a:latin typeface="Calibri"/>
                        </a:rPr>
                        <a:t>MATH267</a:t>
                      </a:r>
                      <a:endParaRPr lang="en-GB" sz="32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Financial mathematics 1</a:t>
                      </a:r>
                      <a:endParaRPr lang="en-GB" sz="18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rtl="0" eaLnBrk="1" fontAlgn="t" latinLnBrk="0" hangingPunct="1">
                        <a:spcBef>
                          <a:spcPts val="0"/>
                        </a:spcBef>
                        <a:spcAft>
                          <a:spcPts val="0"/>
                        </a:spcAft>
                      </a:pPr>
                      <a:r>
                        <a:rPr lang="en-GB" sz="3200" b="0" i="0" u="none" strike="noStrike" dirty="0" smtClean="0">
                          <a:latin typeface="+mn-lt"/>
                        </a:rPr>
                        <a:t>ACFI204</a:t>
                      </a:r>
                      <a:endParaRPr lang="en-GB" sz="3200" b="0" i="0" u="none" strike="noStrike"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rtl="0" eaLnBrk="1" fontAlgn="t" latinLnBrk="0" hangingPunct="1">
                        <a:spcBef>
                          <a:spcPts val="0"/>
                        </a:spcBef>
                        <a:spcAft>
                          <a:spcPts val="0"/>
                        </a:spcAft>
                      </a:pPr>
                      <a:r>
                        <a:rPr lang="en-GB" sz="2800" b="0" i="0" u="none" strike="noStrike" dirty="0" smtClean="0">
                          <a:latin typeface="+mn-lt"/>
                        </a:rPr>
                        <a:t>Financial</a:t>
                      </a:r>
                      <a:r>
                        <a:rPr lang="en-GB" sz="2800" b="0" i="0" u="none" strike="noStrike" baseline="0" dirty="0" smtClean="0">
                          <a:latin typeface="+mn-lt"/>
                        </a:rPr>
                        <a:t> Management</a:t>
                      </a:r>
                      <a:endParaRPr lang="en-GB" sz="2800" b="0" i="0" u="none" strike="noStrike"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2-3 modules to give a total of 8 from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algn="ctr"/>
                      <a:r>
                        <a:rPr lang="en-GB" sz="3200" dirty="0" smtClean="0">
                          <a:solidFill>
                            <a:sysClr val="windowText" lastClr="000000"/>
                          </a:solidFill>
                        </a:rPr>
                        <a:t>MATH111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IT Skills*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20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MATH261</a:t>
                      </a:r>
                      <a:endParaRPr lang="en-GB" sz="32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Introduction to Methods of Operational Research</a:t>
                      </a:r>
                      <a:endParaRPr lang="en-GB" sz="18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MATH265</a:t>
                      </a:r>
                      <a:endParaRPr lang="en-GB" sz="32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Measure Theory and Probability</a:t>
                      </a:r>
                      <a:endParaRPr lang="en-GB" sz="18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rtl="0" eaLnBrk="1" fontAlgn="t" latinLnBrk="0" hangingPunct="1">
                        <a:spcBef>
                          <a:spcPts val="0"/>
                        </a:spcBef>
                        <a:spcAft>
                          <a:spcPts val="0"/>
                        </a:spcAft>
                      </a:pPr>
                      <a:r>
                        <a:rPr lang="en-GB" sz="3200" b="0" i="0" u="none" strike="noStrike" kern="1200" dirty="0" smtClean="0">
                          <a:solidFill>
                            <a:srgbClr val="000000"/>
                          </a:solidFill>
                          <a:latin typeface="Calibri"/>
                        </a:rPr>
                        <a:t>MATH268</a:t>
                      </a:r>
                      <a:endParaRPr lang="en-GB" sz="32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rtl="0" eaLnBrk="1" fontAlgn="t" latinLnBrk="0" hangingPunct="1">
                        <a:spcBef>
                          <a:spcPts val="0"/>
                        </a:spcBef>
                        <a:spcAft>
                          <a:spcPts val="0"/>
                        </a:spcAft>
                      </a:pPr>
                      <a:r>
                        <a:rPr lang="en-GB" sz="2800" b="0" i="0" u="none" strike="noStrike" kern="1200" dirty="0" smtClean="0">
                          <a:solidFill>
                            <a:srgbClr val="000000"/>
                          </a:solidFill>
                          <a:latin typeface="Calibri"/>
                        </a:rPr>
                        <a:t>Operational Research:</a:t>
                      </a:r>
                      <a:r>
                        <a:rPr lang="en-GB" sz="2800" b="0" i="0" u="none" strike="noStrike" kern="1200" baseline="0" dirty="0" smtClean="0">
                          <a:solidFill>
                            <a:srgbClr val="000000"/>
                          </a:solidFill>
                          <a:latin typeface="Calibri"/>
                        </a:rPr>
                        <a:t> Probabilistic Models </a:t>
                      </a:r>
                      <a:endParaRPr lang="en-GB" sz="18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Introduction to the Methods of Applied mathematics*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Models: Microeconomics</a:t>
                      </a:r>
                      <a:r>
                        <a:rPr lang="en-GB" sz="2800" kern="1200" baseline="0" dirty="0" smtClean="0">
                          <a:solidFill>
                            <a:sysClr val="windowText" lastClr="000000"/>
                          </a:solidFill>
                          <a:latin typeface="+mn-lt"/>
                          <a:ea typeface="+mn-ea"/>
                          <a:cs typeface="+mn-cs"/>
                        </a:rPr>
                        <a:t> and Population Dynamics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Numerical Analysis, Solution of Linear Equations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rtl="0" eaLnBrk="1" fontAlgn="t" latinLnBrk="0" hangingPunct="1">
                        <a:spcBef>
                          <a:spcPts val="0"/>
                        </a:spcBef>
                        <a:spcAft>
                          <a:spcPts val="0"/>
                        </a:spcAft>
                      </a:pPr>
                      <a:r>
                        <a:rPr lang="en-GB" sz="3200" b="0" i="0" u="none" strike="noStrike" kern="1200" dirty="0">
                          <a:solidFill>
                            <a:schemeClr val="dk1"/>
                          </a:solidFill>
                          <a:latin typeface="Calibri"/>
                        </a:rPr>
                        <a:t>MATH241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rtl="0" eaLnBrk="1" fontAlgn="t" latinLnBrk="0" hangingPunct="1">
                        <a:spcBef>
                          <a:spcPts val="0"/>
                        </a:spcBef>
                        <a:spcAft>
                          <a:spcPts val="0"/>
                        </a:spcAft>
                      </a:pPr>
                      <a:r>
                        <a:rPr lang="en-GB" sz="2800" b="0" i="0" u="none" strike="noStrike" kern="1200" dirty="0">
                          <a:solidFill>
                            <a:schemeClr val="dk1"/>
                          </a:solidFill>
                          <a:latin typeface="Calibri"/>
                        </a:rPr>
                        <a:t>Metric Spaces and Calculus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ECON241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Securities Markets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*these modules</a:t>
                      </a:r>
                      <a:r>
                        <a:rPr lang="en-GB" sz="3600" kern="1200" baseline="0" dirty="0" smtClean="0">
                          <a:solidFill>
                            <a:sysClr val="windowText" lastClr="000000"/>
                          </a:solidFill>
                          <a:latin typeface="+mn-lt"/>
                          <a:ea typeface="+mn-ea"/>
                          <a:cs typeface="+mn-cs"/>
                        </a:rPr>
                        <a:t> are not available to students coming from XJTLU</a:t>
                      </a:r>
                      <a:endParaRPr lang="en-GB" sz="36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bl>
          </a:graphicData>
        </a:graphic>
      </p:graphicFrame>
      <p:graphicFrame>
        <p:nvGraphicFramePr>
          <p:cNvPr id="13" name="Table 12"/>
          <p:cNvGraphicFramePr>
            <a:graphicFrameLocks noGrp="1"/>
          </p:cNvGraphicFramePr>
          <p:nvPr/>
        </p:nvGraphicFramePr>
        <p:xfrm>
          <a:off x="26229598" y="6715051"/>
          <a:ext cx="7776000" cy="17630880"/>
        </p:xfrm>
        <a:graphic>
          <a:graphicData uri="http://schemas.openxmlformats.org/drawingml/2006/table">
            <a:tbl>
              <a:tblPr>
                <a:tableStyleId>{5C22544A-7EE6-4342-B048-85BDC9FD1C3A}</a:tableStyleId>
              </a:tblPr>
              <a:tblGrid>
                <a:gridCol w="1943352"/>
                <a:gridCol w="5832648"/>
              </a:tblGrid>
              <a:tr h="1080000">
                <a:tc gridSpan="2">
                  <a:txBody>
                    <a:bodyPr/>
                    <a:lstStyle/>
                    <a:p>
                      <a:pPr algn="ctr"/>
                      <a:r>
                        <a:rPr lang="en-GB" dirty="0" smtClean="0">
                          <a:solidFill>
                            <a:sysClr val="windowText" lastClr="000000"/>
                          </a:solidFill>
                        </a:rPr>
                        <a:t>Year</a:t>
                      </a:r>
                      <a:r>
                        <a:rPr lang="en-GB" baseline="0" dirty="0" smtClean="0">
                          <a:solidFill>
                            <a:sysClr val="windowText" lastClr="000000"/>
                          </a:solidFill>
                        </a:rPr>
                        <a:t> 3</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Risk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ACFI304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Business Finance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ECON311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Methods of Economic Investigation 1: Time Series Econometrics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ACFI341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Finance and Markets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At least two modules from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44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MATH322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solidFill>
                            <a:sysClr val="windowText" lastClr="000000"/>
                          </a:solidFill>
                        </a:rPr>
                        <a:t>Chaos and Dynamical</a:t>
                      </a:r>
                      <a:r>
                        <a:rPr lang="en-GB" sz="2800" baseline="0" dirty="0" smtClean="0">
                          <a:solidFill>
                            <a:sysClr val="windowText" lastClr="000000"/>
                          </a:solidFill>
                        </a:rPr>
                        <a:t> Systems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algn="ctr"/>
                      <a:r>
                        <a:rPr lang="en-GB" sz="3200" dirty="0" smtClean="0">
                          <a:solidFill>
                            <a:sysClr val="windowText" lastClr="000000"/>
                          </a:solidFill>
                        </a:rPr>
                        <a:t>MATH323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solidFill>
                            <a:sysClr val="windowText" lastClr="000000"/>
                          </a:solidFill>
                        </a:rPr>
                        <a:t>Further Methods of Applied Mathematics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Economics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Applied Stochastic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Theory of Statistical Inference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Applied Probability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Medical Statistics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Linear Statistical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Networks in Theory and Practice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MATH399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Project</a:t>
                      </a:r>
                      <a:r>
                        <a:rPr lang="en-GB" sz="2800" kern="1200" baseline="0" dirty="0" smtClean="0">
                          <a:solidFill>
                            <a:sysClr val="windowText" lastClr="000000"/>
                          </a:solidFill>
                          <a:latin typeface="+mn-lt"/>
                          <a:ea typeface="+mn-ea"/>
                          <a:cs typeface="+mn-cs"/>
                        </a:rPr>
                        <a:t> Module</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And up to two from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28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ACFI301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Theory and Practice of</a:t>
                      </a:r>
                      <a:r>
                        <a:rPr lang="en-GB" sz="2800" kern="1200" baseline="0" dirty="0" smtClean="0">
                          <a:solidFill>
                            <a:sysClr val="windowText" lastClr="000000"/>
                          </a:solidFill>
                          <a:latin typeface="+mn-lt"/>
                          <a:ea typeface="+mn-ea"/>
                          <a:cs typeface="+mn-cs"/>
                        </a:rPr>
                        <a:t> Auditing</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ACFI305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Taxation Policy and Practice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ECON308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Financial Economics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ACFI302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Financial Statements Analysis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ACFI303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Advanced</a:t>
                      </a:r>
                      <a:r>
                        <a:rPr lang="en-GB" sz="2800" kern="1200" baseline="0" dirty="0" smtClean="0">
                          <a:solidFill>
                            <a:sysClr val="windowText" lastClr="000000"/>
                          </a:solidFill>
                          <a:latin typeface="+mn-lt"/>
                          <a:ea typeface="+mn-ea"/>
                          <a:cs typeface="+mn-cs"/>
                        </a:rPr>
                        <a:t> Management Accounting</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bl>
          </a:graphicData>
        </a:graphic>
      </p:graphicFrame>
      <p:graphicFrame>
        <p:nvGraphicFramePr>
          <p:cNvPr id="14" name="Table 13"/>
          <p:cNvGraphicFramePr>
            <a:graphicFrameLocks noGrp="1"/>
          </p:cNvGraphicFramePr>
          <p:nvPr/>
        </p:nvGraphicFramePr>
        <p:xfrm>
          <a:off x="8947742" y="6715051"/>
          <a:ext cx="7776000" cy="7821120"/>
        </p:xfrm>
        <a:graphic>
          <a:graphicData uri="http://schemas.openxmlformats.org/drawingml/2006/table">
            <a:tbl>
              <a:tblPr>
                <a:tableStyleId>{5C22544A-7EE6-4342-B048-85BDC9FD1C3A}</a:tableStyleId>
              </a:tblPr>
              <a:tblGrid>
                <a:gridCol w="1866447"/>
                <a:gridCol w="5909553"/>
              </a:tblGrid>
              <a:tr h="1080000">
                <a:tc gridSpan="2">
                  <a:txBody>
                    <a:bodyPr/>
                    <a:lstStyle/>
                    <a:p>
                      <a:pPr algn="ctr"/>
                      <a:r>
                        <a:rPr lang="en-GB" dirty="0" smtClean="0">
                          <a:solidFill>
                            <a:sysClr val="windowText" lastClr="000000"/>
                          </a:solidFill>
                        </a:rPr>
                        <a:t>Year 1</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algn="ctr"/>
                      <a:r>
                        <a:rPr lang="en-GB" sz="3200" dirty="0" smtClean="0">
                          <a:solidFill>
                            <a:sysClr val="windowText" lastClr="000000"/>
                          </a:solidFill>
                        </a:rPr>
                        <a:t>MATH101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1</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2</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Introduction to Linear Algebra</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MATH162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Statistics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ACFI101</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Financial Accounting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ACFI103</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Finance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ECON121</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Principles of Microeconomics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ECON123</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Principles of Macroeconomics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bl>
          </a:graphicData>
        </a:graphic>
      </p:graphicFrame>
      <p:graphicFrame>
        <p:nvGraphicFramePr>
          <p:cNvPr id="16" name="Table 15"/>
          <p:cNvGraphicFramePr>
            <a:graphicFrameLocks noGrp="1"/>
          </p:cNvGraphicFramePr>
          <p:nvPr/>
        </p:nvGraphicFramePr>
        <p:xfrm>
          <a:off x="953990" y="25437131"/>
          <a:ext cx="6984776" cy="3840480"/>
        </p:xfrm>
        <a:graphic>
          <a:graphicData uri="http://schemas.openxmlformats.org/drawingml/2006/table">
            <a:tbl>
              <a:tblPr firstRow="1" bandRow="1">
                <a:tableStyleId>{5C22544A-7EE6-4342-B048-85BDC9FD1C3A}</a:tableStyleId>
              </a:tblPr>
              <a:tblGrid>
                <a:gridCol w="6984776"/>
              </a:tblGrid>
              <a:tr h="370840">
                <a:tc>
                  <a:txBody>
                    <a:bodyPr/>
                    <a:lstStyle/>
                    <a:p>
                      <a:r>
                        <a:rPr lang="en-GB" sz="3600" b="0" dirty="0" smtClean="0">
                          <a:solidFill>
                            <a:schemeClr val="tx1"/>
                          </a:solidFill>
                        </a:rPr>
                        <a:t>General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3600" b="0" dirty="0" smtClean="0">
                          <a:solidFill>
                            <a:schemeClr val="tx1"/>
                          </a:solidFill>
                        </a:rPr>
                        <a:t>Applied Maths / Theoretical Physics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en-GB" sz="3600" b="0" dirty="0" smtClean="0">
                          <a:solidFill>
                            <a:schemeClr val="tx1"/>
                          </a:solidFill>
                        </a:rPr>
                        <a:t>Pure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370840">
                <a:tc>
                  <a:txBody>
                    <a:bodyPr/>
                    <a:lstStyle/>
                    <a:p>
                      <a:r>
                        <a:rPr lang="en-GB" sz="3600" b="0" dirty="0" smtClean="0">
                          <a:solidFill>
                            <a:schemeClr val="tx1"/>
                          </a:solidFill>
                        </a:rPr>
                        <a:t>Statistics / OR</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r>
                        <a:rPr lang="en-GB" sz="3600" b="0" dirty="0" smtClean="0">
                          <a:solidFill>
                            <a:schemeClr val="tx1"/>
                          </a:solidFill>
                        </a:rPr>
                        <a:t>Project Modules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70840">
                <a:tc>
                  <a:txBody>
                    <a:bodyPr/>
                    <a:lstStyle/>
                    <a:p>
                      <a:r>
                        <a:rPr lang="en-GB" sz="3600" b="0" dirty="0" smtClean="0">
                          <a:solidFill>
                            <a:schemeClr val="tx1"/>
                          </a:solidFill>
                        </a:rPr>
                        <a:t>Other Subjects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FG31: BSc Physics and Mathematics</a:t>
            </a:r>
            <a:br>
              <a:rPr lang="en-GB" dirty="0" smtClean="0"/>
            </a:br>
            <a:r>
              <a:rPr lang="en-GB" dirty="0" smtClean="0"/>
              <a:t>From Application to Graduation</a:t>
            </a:r>
            <a:endParaRPr lang="en-GB" dirty="0"/>
          </a:p>
        </p:txBody>
      </p:sp>
      <p:sp>
        <p:nvSpPr>
          <p:cNvPr id="3" name="Oval 2"/>
          <p:cNvSpPr/>
          <p:nvPr/>
        </p:nvSpPr>
        <p:spPr>
          <a:xfrm>
            <a:off x="593950" y="12979747"/>
            <a:ext cx="5832648" cy="583264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ysClr val="windowText" lastClr="000000"/>
                </a:solidFill>
              </a:rPr>
              <a:t>Application Successful!</a:t>
            </a:r>
            <a:endParaRPr lang="en-GB" sz="6000" dirty="0">
              <a:solidFill>
                <a:sysClr val="windowText" lastClr="000000"/>
              </a:solidFill>
            </a:endParaRPr>
          </a:p>
        </p:txBody>
      </p:sp>
      <p:sp>
        <p:nvSpPr>
          <p:cNvPr id="5" name="Oval 4"/>
          <p:cNvSpPr/>
          <p:nvPr/>
        </p:nvSpPr>
        <p:spPr>
          <a:xfrm>
            <a:off x="35661846" y="12835731"/>
            <a:ext cx="5832648" cy="583264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0" dirty="0" smtClean="0">
                <a:solidFill>
                  <a:sysClr val="windowText" lastClr="000000"/>
                </a:solidFill>
              </a:rPr>
              <a:t>Graduation!</a:t>
            </a:r>
            <a:endParaRPr lang="en-GB" sz="6000" dirty="0">
              <a:solidFill>
                <a:sysClr val="windowText" lastClr="000000"/>
              </a:solidFill>
            </a:endParaRPr>
          </a:p>
        </p:txBody>
      </p:sp>
      <p:cxnSp>
        <p:nvCxnSpPr>
          <p:cNvPr id="7" name="Straight Connector 6"/>
          <p:cNvCxnSpPr/>
          <p:nvPr/>
        </p:nvCxnSpPr>
        <p:spPr>
          <a:xfrm>
            <a:off x="8561705"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7123410"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5685115"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4246820"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1" name="Table 10"/>
          <p:cNvGraphicFramePr>
            <a:graphicFrameLocks noGrp="1"/>
          </p:cNvGraphicFramePr>
          <p:nvPr/>
        </p:nvGraphicFramePr>
        <p:xfrm>
          <a:off x="8946878" y="6715051"/>
          <a:ext cx="7776000" cy="7821120"/>
        </p:xfrm>
        <a:graphic>
          <a:graphicData uri="http://schemas.openxmlformats.org/drawingml/2006/table">
            <a:tbl>
              <a:tblPr>
                <a:tableStyleId>{5C22544A-7EE6-4342-B048-85BDC9FD1C3A}</a:tableStyleId>
              </a:tblPr>
              <a:tblGrid>
                <a:gridCol w="1866447"/>
                <a:gridCol w="5909553"/>
              </a:tblGrid>
              <a:tr h="1080000">
                <a:tc gridSpan="2">
                  <a:txBody>
                    <a:bodyPr/>
                    <a:lstStyle/>
                    <a:p>
                      <a:pPr algn="ctr"/>
                      <a:r>
                        <a:rPr lang="en-GB" dirty="0" smtClean="0">
                          <a:solidFill>
                            <a:sysClr val="windowText" lastClr="000000"/>
                          </a:solidFill>
                        </a:rPr>
                        <a:t>Year 1</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algn="ctr"/>
                      <a:r>
                        <a:rPr lang="en-GB" sz="3200" dirty="0" smtClean="0">
                          <a:solidFill>
                            <a:sysClr val="windowText" lastClr="000000"/>
                          </a:solidFill>
                        </a:rPr>
                        <a:t>MATH101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1</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2</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Introduction to Linear Algebra</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MATH122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Dynamic Modelling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PHYS102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The Material Universe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PHYS156</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Practical Skills for Mathematical Physics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PHYS103</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Wave Phenomena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PHYS104</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Foundations of Modern Physics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bl>
          </a:graphicData>
        </a:graphic>
      </p:graphicFrame>
      <p:graphicFrame>
        <p:nvGraphicFramePr>
          <p:cNvPr id="12" name="Table 11"/>
          <p:cNvGraphicFramePr>
            <a:graphicFrameLocks noGrp="1"/>
          </p:cNvGraphicFramePr>
          <p:nvPr/>
        </p:nvGraphicFramePr>
        <p:xfrm>
          <a:off x="17588238" y="6715051"/>
          <a:ext cx="7776000" cy="8270880"/>
        </p:xfrm>
        <a:graphic>
          <a:graphicData uri="http://schemas.openxmlformats.org/drawingml/2006/table">
            <a:tbl>
              <a:tblPr>
                <a:tableStyleId>{5C22544A-7EE6-4342-B048-85BDC9FD1C3A}</a:tableStyleId>
              </a:tblPr>
              <a:tblGrid>
                <a:gridCol w="1866447"/>
                <a:gridCol w="5909553"/>
              </a:tblGrid>
              <a:tr h="1080000">
                <a:tc gridSpan="2">
                  <a:txBody>
                    <a:bodyPr/>
                    <a:lstStyle/>
                    <a:p>
                      <a:pPr algn="ctr"/>
                      <a:r>
                        <a:rPr lang="en-GB" dirty="0" smtClean="0">
                          <a:solidFill>
                            <a:sysClr val="windowText" lastClr="000000"/>
                          </a:solidFill>
                        </a:rPr>
                        <a:t>Year</a:t>
                      </a:r>
                      <a:r>
                        <a:rPr lang="en-GB" baseline="0" dirty="0" smtClean="0">
                          <a:solidFill>
                            <a:sysClr val="windowText" lastClr="000000"/>
                          </a:solidFill>
                        </a:rPr>
                        <a:t> 2</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algn="ctr"/>
                      <a:r>
                        <a:rPr lang="en-GB" sz="3200" dirty="0" smtClean="0">
                          <a:solidFill>
                            <a:sysClr val="windowText" lastClr="000000"/>
                          </a:solidFill>
                        </a:rPr>
                        <a:t>MATH243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n-GB" sz="2800" dirty="0" smtClean="0">
                          <a:solidFill>
                            <a:sysClr val="windowText" lastClr="000000"/>
                          </a:solidFill>
                        </a:rPr>
                        <a:t>Complex Functions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Introduction to the Methods of Applied mathematics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Vector Calculus with Applications</a:t>
                      </a:r>
                      <a:r>
                        <a:rPr lang="en-GB" sz="2800" kern="1200" baseline="0" dirty="0" smtClean="0">
                          <a:solidFill>
                            <a:sysClr val="windowText" lastClr="000000"/>
                          </a:solidFill>
                          <a:latin typeface="+mn-lt"/>
                          <a:ea typeface="+mn-ea"/>
                          <a:cs typeface="+mn-cs"/>
                        </a:rPr>
                        <a:t> in Fluid Mechanics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Classical Mechanics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PHYS201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Electromagnetism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PHYS202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Condensed Matter Physics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PHYS203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Quantum and Atomic Physics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PHYS204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Nuclear and Particle</a:t>
                      </a:r>
                      <a:r>
                        <a:rPr lang="en-GB" sz="2800" kern="1200" baseline="0" dirty="0" smtClean="0">
                          <a:solidFill>
                            <a:sysClr val="windowText" lastClr="000000"/>
                          </a:solidFill>
                          <a:latin typeface="+mn-lt"/>
                          <a:ea typeface="+mn-ea"/>
                          <a:cs typeface="+mn-cs"/>
                        </a:rPr>
                        <a:t> Physics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bl>
          </a:graphicData>
        </a:graphic>
      </p:graphicFrame>
      <p:graphicFrame>
        <p:nvGraphicFramePr>
          <p:cNvPr id="13" name="Table 12"/>
          <p:cNvGraphicFramePr>
            <a:graphicFrameLocks noGrp="1"/>
          </p:cNvGraphicFramePr>
          <p:nvPr/>
        </p:nvGraphicFramePr>
        <p:xfrm>
          <a:off x="26229598" y="6715051"/>
          <a:ext cx="7776000" cy="23113200"/>
        </p:xfrm>
        <a:graphic>
          <a:graphicData uri="http://schemas.openxmlformats.org/drawingml/2006/table">
            <a:tbl>
              <a:tblPr>
                <a:tableStyleId>{5C22544A-7EE6-4342-B048-85BDC9FD1C3A}</a:tableStyleId>
              </a:tblPr>
              <a:tblGrid>
                <a:gridCol w="1816358"/>
                <a:gridCol w="5959642"/>
              </a:tblGrid>
              <a:tr h="1080000">
                <a:tc gridSpan="2">
                  <a:txBody>
                    <a:bodyPr/>
                    <a:lstStyle/>
                    <a:p>
                      <a:pPr algn="ctr"/>
                      <a:r>
                        <a:rPr lang="en-GB" dirty="0" smtClean="0">
                          <a:solidFill>
                            <a:sysClr val="windowText" lastClr="000000"/>
                          </a:solidFill>
                        </a:rPr>
                        <a:t>Year</a:t>
                      </a:r>
                      <a:r>
                        <a:rPr lang="en-GB" baseline="0" dirty="0" smtClean="0">
                          <a:solidFill>
                            <a:sysClr val="windowText" lastClr="000000"/>
                          </a:solidFill>
                        </a:rPr>
                        <a:t> 3</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One of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algn="ctr"/>
                      <a:r>
                        <a:rPr lang="en-GB" sz="3200" dirty="0" smtClean="0"/>
                        <a:t>MATH325</a:t>
                      </a:r>
                      <a:endParaRPr lang="en-GB"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t>Quantum Mechanics</a:t>
                      </a:r>
                      <a:endParaRPr lang="en-GB"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PHYS361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Quantum</a:t>
                      </a:r>
                      <a:r>
                        <a:rPr lang="en-GB" sz="2800" kern="1200" baseline="0" dirty="0" smtClean="0">
                          <a:solidFill>
                            <a:sysClr val="windowText" lastClr="000000"/>
                          </a:solidFill>
                          <a:latin typeface="+mn-lt"/>
                          <a:ea typeface="+mn-ea"/>
                          <a:cs typeface="+mn-cs"/>
                        </a:rPr>
                        <a:t> Mechanics </a:t>
                      </a:r>
                      <a:r>
                        <a:rPr lang="en-GB" sz="2800" kern="1200" baseline="0" dirty="0" smtClean="0">
                          <a:solidFill>
                            <a:sysClr val="windowText" lastClr="000000"/>
                          </a:solidFill>
                          <a:latin typeface="+mn-lt"/>
                          <a:ea typeface="+mn-ea"/>
                          <a:cs typeface="+mn-cs"/>
                        </a:rPr>
                        <a:t>&amp; </a:t>
                      </a:r>
                      <a:r>
                        <a:rPr lang="en-GB" sz="2800" kern="1200" baseline="0" dirty="0" smtClean="0">
                          <a:solidFill>
                            <a:sysClr val="windowText" lastClr="000000"/>
                          </a:solidFill>
                          <a:latin typeface="+mn-lt"/>
                          <a:ea typeface="+mn-ea"/>
                          <a:cs typeface="+mn-cs"/>
                        </a:rPr>
                        <a:t>Atomic Physics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Either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PHYS379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Physics Project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Or both of</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PHYS378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Advanced Practical Physics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Physics Projects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2-4 modules to give a total of 4 maths modules from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algn="ctr"/>
                      <a:r>
                        <a:rPr lang="en-GB" sz="3200" dirty="0" smtClean="0">
                          <a:solidFill>
                            <a:sysClr val="windowText" lastClr="000000"/>
                          </a:solidFill>
                        </a:rPr>
                        <a:t>MATH322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solidFill>
                            <a:sysClr val="windowText" lastClr="000000"/>
                          </a:solidFill>
                        </a:rPr>
                        <a:t>Chaos and Dynamical</a:t>
                      </a:r>
                      <a:r>
                        <a:rPr lang="en-GB" sz="2800" baseline="0" dirty="0" smtClean="0">
                          <a:solidFill>
                            <a:sysClr val="windowText" lastClr="000000"/>
                          </a:solidFill>
                        </a:rPr>
                        <a:t> Systems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algn="ctr"/>
                      <a:r>
                        <a:rPr lang="en-GB" sz="3200" dirty="0" smtClean="0">
                          <a:solidFill>
                            <a:sysClr val="windowText" lastClr="000000"/>
                          </a:solidFill>
                        </a:rPr>
                        <a:t>MATH323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solidFill>
                            <a:sysClr val="windowText" lastClr="000000"/>
                          </a:solidFill>
                        </a:rPr>
                        <a:t>Further Methods of Applied Mathematics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Cartesian Tensors &amp; Mathematical</a:t>
                      </a:r>
                      <a:r>
                        <a:rPr lang="en-GB" sz="2800" kern="1200" baseline="0" dirty="0" smtClean="0">
                          <a:solidFill>
                            <a:sysClr val="windowText" lastClr="000000"/>
                          </a:solidFill>
                          <a:latin typeface="+mn-lt"/>
                          <a:ea typeface="+mn-ea"/>
                          <a:cs typeface="+mn-cs"/>
                        </a:rPr>
                        <a:t> Models of Solids and Viscous Fluids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MATH326</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Relativity</a:t>
                      </a:r>
                      <a:endParaRPr lang="en-GB" sz="2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Additional Physics modules to make up to 60 credits</a:t>
                      </a:r>
                      <a:endParaRPr lang="en-GB" sz="3600" kern="1200" dirty="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algn="ctr" rtl="0" fontAlgn="t"/>
                      <a:r>
                        <a:rPr lang="en-GB" sz="3200" b="0" i="0" u="none" strike="noStrike" dirty="0">
                          <a:solidFill>
                            <a:srgbClr val="000000"/>
                          </a:solidFill>
                          <a:latin typeface="Calibri"/>
                        </a:rPr>
                        <a:t>PHYS241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Communicating</a:t>
                      </a:r>
                      <a:r>
                        <a:rPr lang="en-GB" sz="2800" kern="1200" baseline="0" dirty="0" smtClean="0">
                          <a:solidFill>
                            <a:sysClr val="windowText" lastClr="000000"/>
                          </a:solidFill>
                          <a:latin typeface="+mn-lt"/>
                          <a:ea typeface="+mn-ea"/>
                          <a:cs typeface="+mn-cs"/>
                        </a:rPr>
                        <a:t> Science</a:t>
                      </a:r>
                      <a:endParaRPr lang="en-GB" sz="2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algn="ctr" rtl="0" fontAlgn="t"/>
                      <a:r>
                        <a:rPr lang="en-GB" sz="3200" b="0" i="0" u="none" strike="noStrike" dirty="0">
                          <a:solidFill>
                            <a:srgbClr val="000000"/>
                          </a:solidFill>
                          <a:latin typeface="Calibri"/>
                        </a:rPr>
                        <a:t>PHYS246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Accelerators and Radioisotopes in Medicine </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algn="ctr" rtl="0" fontAlgn="t"/>
                      <a:r>
                        <a:rPr lang="en-GB" sz="3200" b="0" i="0" u="none" strike="noStrike" dirty="0">
                          <a:solidFill>
                            <a:srgbClr val="000000"/>
                          </a:solidFill>
                          <a:latin typeface="Calibri"/>
                        </a:rPr>
                        <a:t>PHYS251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Introduction To Stellar Astrophysics </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algn="ctr" rtl="0" fontAlgn="t"/>
                      <a:r>
                        <a:rPr lang="en-GB" sz="3200" b="0" i="0" u="none" strike="noStrike" dirty="0">
                          <a:solidFill>
                            <a:srgbClr val="000000"/>
                          </a:solidFill>
                          <a:latin typeface="Calibri"/>
                        </a:rPr>
                        <a:t>PHYS363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Condensed Matter Physics</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algn="ctr" rtl="0" fontAlgn="t"/>
                      <a:r>
                        <a:rPr lang="en-GB" sz="3200" b="0" i="0" u="none" strike="noStrike" dirty="0">
                          <a:solidFill>
                            <a:srgbClr val="000000"/>
                          </a:solidFill>
                          <a:latin typeface="Calibri"/>
                        </a:rPr>
                        <a:t>PHYS370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Advanced Electromagnetism </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algn="ctr" rtl="0" fontAlgn="t"/>
                      <a:r>
                        <a:rPr lang="en-GB" sz="3200" b="0" i="0" u="none" strike="noStrike" dirty="0">
                          <a:solidFill>
                            <a:srgbClr val="000000"/>
                          </a:solidFill>
                          <a:latin typeface="Calibri"/>
                        </a:rPr>
                        <a:t>PHYS374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Relativity and Cosmology</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algn="ctr" rtl="0" fontAlgn="t"/>
                      <a:r>
                        <a:rPr lang="en-GB" sz="3200" b="0" i="0" u="none" strike="noStrike" dirty="0">
                          <a:solidFill>
                            <a:srgbClr val="000000"/>
                          </a:solidFill>
                          <a:latin typeface="Calibri"/>
                        </a:rPr>
                        <a:t>PHYS375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Nuclear Physics </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algn="ctr" rtl="0" fontAlgn="t"/>
                      <a:r>
                        <a:rPr lang="en-GB" sz="3200" b="0" i="0" u="none" strike="noStrike" dirty="0">
                          <a:solidFill>
                            <a:srgbClr val="000000"/>
                          </a:solidFill>
                          <a:latin typeface="Calibri"/>
                        </a:rPr>
                        <a:t>PHYS377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Introduction to Particle Physics</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algn="ctr" rtl="0" fontAlgn="t"/>
                      <a:r>
                        <a:rPr lang="en-GB" sz="3200" b="0" i="0" u="none" strike="noStrike" dirty="0">
                          <a:solidFill>
                            <a:srgbClr val="000000"/>
                          </a:solidFill>
                          <a:latin typeface="Calibri"/>
                        </a:rPr>
                        <a:t>PHYS381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Surface Physics</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algn="ctr" rtl="0" fontAlgn="t"/>
                      <a:r>
                        <a:rPr lang="en-GB" sz="3200" b="0" i="0" u="none" strike="noStrike" dirty="0">
                          <a:solidFill>
                            <a:srgbClr val="000000"/>
                          </a:solidFill>
                          <a:latin typeface="Calibri"/>
                        </a:rPr>
                        <a:t>PHYS382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Physics of Life </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algn="ctr" rtl="0" fontAlgn="t"/>
                      <a:r>
                        <a:rPr lang="en-GB" sz="3200" b="0" i="0" u="none" strike="noStrike" dirty="0">
                          <a:solidFill>
                            <a:srgbClr val="000000"/>
                          </a:solidFill>
                          <a:latin typeface="Calibri"/>
                        </a:rPr>
                        <a:t>PHYS387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Materials Physics</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algn="ctr" rtl="0" fontAlgn="t"/>
                      <a:r>
                        <a:rPr lang="en-GB" sz="3200" b="0" i="0" u="none" strike="noStrike" dirty="0" smtClean="0">
                          <a:solidFill>
                            <a:srgbClr val="000000"/>
                          </a:solidFill>
                          <a:latin typeface="Calibri"/>
                        </a:rPr>
                        <a:t>PHYS388</a:t>
                      </a:r>
                      <a:endParaRPr lang="en-GB" sz="3200" b="0"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Physics of Energy Sources</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algn="ctr" rtl="0" fontAlgn="t"/>
                      <a:r>
                        <a:rPr lang="en-GB" sz="3200" b="0" i="0" u="none" strike="noStrike" dirty="0">
                          <a:solidFill>
                            <a:srgbClr val="000000"/>
                          </a:solidFill>
                          <a:latin typeface="Calibri"/>
                        </a:rPr>
                        <a:t>PHYS389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Semiconductor Applications </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algn="ctr" rtl="0" fontAlgn="t"/>
                      <a:r>
                        <a:rPr lang="en-GB" sz="3200" b="0" i="0" u="none" strike="noStrike" dirty="0">
                          <a:solidFill>
                            <a:srgbClr val="000000"/>
                          </a:solidFill>
                          <a:latin typeface="Calibri"/>
                        </a:rPr>
                        <a:t>PHYS393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Statistical and Low Temperature Physics </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bl>
          </a:graphicData>
        </a:graphic>
      </p:graphicFrame>
      <p:graphicFrame>
        <p:nvGraphicFramePr>
          <p:cNvPr id="16" name="Table 15"/>
          <p:cNvGraphicFramePr>
            <a:graphicFrameLocks noGrp="1"/>
          </p:cNvGraphicFramePr>
          <p:nvPr/>
        </p:nvGraphicFramePr>
        <p:xfrm>
          <a:off x="953990" y="25437131"/>
          <a:ext cx="6984776" cy="3840480"/>
        </p:xfrm>
        <a:graphic>
          <a:graphicData uri="http://schemas.openxmlformats.org/drawingml/2006/table">
            <a:tbl>
              <a:tblPr firstRow="1" bandRow="1">
                <a:tableStyleId>{5C22544A-7EE6-4342-B048-85BDC9FD1C3A}</a:tableStyleId>
              </a:tblPr>
              <a:tblGrid>
                <a:gridCol w="6984776"/>
              </a:tblGrid>
              <a:tr h="370840">
                <a:tc>
                  <a:txBody>
                    <a:bodyPr/>
                    <a:lstStyle/>
                    <a:p>
                      <a:r>
                        <a:rPr lang="en-GB" sz="3600" b="0" dirty="0" smtClean="0">
                          <a:solidFill>
                            <a:schemeClr val="tx1"/>
                          </a:solidFill>
                        </a:rPr>
                        <a:t>General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3600" b="0" dirty="0" smtClean="0">
                          <a:solidFill>
                            <a:schemeClr val="tx1"/>
                          </a:solidFill>
                        </a:rPr>
                        <a:t>Applied Maths / Theoretical Physics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en-GB" sz="3600" b="0" dirty="0" smtClean="0">
                          <a:solidFill>
                            <a:schemeClr val="tx1"/>
                          </a:solidFill>
                        </a:rPr>
                        <a:t>Pure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370840">
                <a:tc>
                  <a:txBody>
                    <a:bodyPr/>
                    <a:lstStyle/>
                    <a:p>
                      <a:r>
                        <a:rPr lang="en-GB" sz="3600" b="0" dirty="0" smtClean="0">
                          <a:solidFill>
                            <a:schemeClr val="tx1"/>
                          </a:solidFill>
                        </a:rPr>
                        <a:t>Statistics / OR</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r>
                        <a:rPr lang="en-GB" sz="3600" b="0" dirty="0" smtClean="0">
                          <a:solidFill>
                            <a:schemeClr val="tx1"/>
                          </a:solidFill>
                        </a:rPr>
                        <a:t>Project Modules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70840">
                <a:tc>
                  <a:txBody>
                    <a:bodyPr/>
                    <a:lstStyle/>
                    <a:p>
                      <a:r>
                        <a:rPr lang="en-GB" sz="3600" b="0" dirty="0" smtClean="0">
                          <a:solidFill>
                            <a:schemeClr val="tx1"/>
                          </a:solidFill>
                        </a:rPr>
                        <a:t>Other Subjects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FGH1: </a:t>
            </a:r>
            <a:r>
              <a:rPr lang="en-GB" dirty="0" err="1" smtClean="0"/>
              <a:t>MMath</a:t>
            </a:r>
            <a:r>
              <a:rPr lang="en-GB" dirty="0" smtClean="0"/>
              <a:t> Mathematical Physics</a:t>
            </a:r>
            <a:br>
              <a:rPr lang="en-GB" dirty="0" smtClean="0"/>
            </a:br>
            <a:r>
              <a:rPr lang="en-GB" dirty="0" smtClean="0"/>
              <a:t>From Application to Graduation</a:t>
            </a:r>
            <a:endParaRPr lang="en-GB" dirty="0"/>
          </a:p>
        </p:txBody>
      </p:sp>
      <p:sp>
        <p:nvSpPr>
          <p:cNvPr id="3" name="Oval 2"/>
          <p:cNvSpPr>
            <a:spLocks noChangeAspect="1"/>
          </p:cNvSpPr>
          <p:nvPr/>
        </p:nvSpPr>
        <p:spPr>
          <a:xfrm>
            <a:off x="89894" y="12979747"/>
            <a:ext cx="5400000" cy="54000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ysClr val="windowText" lastClr="000000"/>
                </a:solidFill>
              </a:rPr>
              <a:t>Application Successful!</a:t>
            </a:r>
            <a:endParaRPr lang="en-GB" sz="6000" dirty="0">
              <a:solidFill>
                <a:sysClr val="windowText" lastClr="000000"/>
              </a:solidFill>
            </a:endParaRPr>
          </a:p>
        </p:txBody>
      </p:sp>
      <p:sp>
        <p:nvSpPr>
          <p:cNvPr id="5" name="Oval 4"/>
          <p:cNvSpPr>
            <a:spLocks noChangeAspect="1"/>
          </p:cNvSpPr>
          <p:nvPr/>
        </p:nvSpPr>
        <p:spPr>
          <a:xfrm>
            <a:off x="37246622" y="12835731"/>
            <a:ext cx="5400000" cy="54000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0" dirty="0" smtClean="0">
                <a:solidFill>
                  <a:sysClr val="windowText" lastClr="000000"/>
                </a:solidFill>
              </a:rPr>
              <a:t>Graduation!</a:t>
            </a:r>
            <a:endParaRPr lang="en-GB" sz="6000" dirty="0">
              <a:solidFill>
                <a:sysClr val="windowText" lastClr="000000"/>
              </a:solidFill>
            </a:endParaRPr>
          </a:p>
        </p:txBody>
      </p:sp>
      <p:cxnSp>
        <p:nvCxnSpPr>
          <p:cNvPr id="7" name="Straight Connector 6"/>
          <p:cNvCxnSpPr/>
          <p:nvPr/>
        </p:nvCxnSpPr>
        <p:spPr>
          <a:xfrm>
            <a:off x="5562502" y="8085603"/>
            <a:ext cx="0" cy="21600000"/>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051334" y="8085603"/>
            <a:ext cx="0" cy="21600000"/>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0540166" y="8085603"/>
            <a:ext cx="0" cy="21600000"/>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8821086" y="8085603"/>
            <a:ext cx="0" cy="21600000"/>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1" name="Table 10"/>
          <p:cNvGraphicFramePr>
            <a:graphicFrameLocks noGrp="1"/>
          </p:cNvGraphicFramePr>
          <p:nvPr/>
        </p:nvGraphicFramePr>
        <p:xfrm>
          <a:off x="5706518" y="7867179"/>
          <a:ext cx="7033347" cy="8046000"/>
        </p:xfrm>
        <a:graphic>
          <a:graphicData uri="http://schemas.openxmlformats.org/drawingml/2006/table">
            <a:tbl>
              <a:tblPr>
                <a:tableStyleId>{5C22544A-7EE6-4342-B048-85BDC9FD1C3A}</a:tableStyleId>
              </a:tblPr>
              <a:tblGrid>
                <a:gridCol w="1944000"/>
                <a:gridCol w="5089347"/>
              </a:tblGrid>
              <a:tr h="1080000">
                <a:tc gridSpan="2">
                  <a:txBody>
                    <a:bodyPr/>
                    <a:lstStyle/>
                    <a:p>
                      <a:pPr algn="ctr"/>
                      <a:r>
                        <a:rPr lang="en-GB" dirty="0" smtClean="0">
                          <a:solidFill>
                            <a:sysClr val="windowText" lastClr="000000"/>
                          </a:solidFill>
                        </a:rPr>
                        <a:t>Year 1</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algn="ctr"/>
                      <a:r>
                        <a:rPr lang="en-GB" sz="3200" dirty="0" smtClean="0">
                          <a:solidFill>
                            <a:sysClr val="windowText" lastClr="000000"/>
                          </a:solidFill>
                        </a:rPr>
                        <a:t>MATH101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1</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2</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Introduction to Linear Algebra</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MATH122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Dynamic Modelling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PHYS102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The Material Universe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PHYS156</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Practical Skills for Mathematical Physics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PHYS103</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Wave Phenomena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PHYS104</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Foundations of Modern Physics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bl>
          </a:graphicData>
        </a:graphic>
      </p:graphicFrame>
      <p:graphicFrame>
        <p:nvGraphicFramePr>
          <p:cNvPr id="12" name="Table 11"/>
          <p:cNvGraphicFramePr>
            <a:graphicFrameLocks noGrp="1"/>
          </p:cNvGraphicFramePr>
          <p:nvPr/>
        </p:nvGraphicFramePr>
        <p:xfrm>
          <a:off x="13277606" y="7867179"/>
          <a:ext cx="7033347" cy="8270880"/>
        </p:xfrm>
        <a:graphic>
          <a:graphicData uri="http://schemas.openxmlformats.org/drawingml/2006/table">
            <a:tbl>
              <a:tblPr>
                <a:tableStyleId>{5C22544A-7EE6-4342-B048-85BDC9FD1C3A}</a:tableStyleId>
              </a:tblPr>
              <a:tblGrid>
                <a:gridCol w="1944000"/>
                <a:gridCol w="5089347"/>
              </a:tblGrid>
              <a:tr h="1080000">
                <a:tc gridSpan="2">
                  <a:txBody>
                    <a:bodyPr/>
                    <a:lstStyle/>
                    <a:p>
                      <a:pPr algn="ctr"/>
                      <a:r>
                        <a:rPr lang="en-GB" dirty="0" smtClean="0">
                          <a:solidFill>
                            <a:sysClr val="windowText" lastClr="000000"/>
                          </a:solidFill>
                        </a:rPr>
                        <a:t>Year</a:t>
                      </a:r>
                      <a:r>
                        <a:rPr lang="en-GB" baseline="0" dirty="0" smtClean="0">
                          <a:solidFill>
                            <a:sysClr val="windowText" lastClr="000000"/>
                          </a:solidFill>
                        </a:rPr>
                        <a:t> 2</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algn="ctr"/>
                      <a:r>
                        <a:rPr lang="en-GB" sz="3200" dirty="0" smtClean="0">
                          <a:solidFill>
                            <a:sysClr val="windowText" lastClr="000000"/>
                          </a:solidFill>
                        </a:rPr>
                        <a:t>MATH243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n-GB" sz="2800" dirty="0" smtClean="0">
                          <a:solidFill>
                            <a:sysClr val="windowText" lastClr="000000"/>
                          </a:solidFill>
                        </a:rPr>
                        <a:t>Complex Functions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Introduction to the Methods of Applied mathematics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Vector Calculus with Applications</a:t>
                      </a:r>
                      <a:r>
                        <a:rPr lang="en-GB" sz="2800" kern="1200" baseline="0" dirty="0" smtClean="0">
                          <a:solidFill>
                            <a:sysClr val="windowText" lastClr="000000"/>
                          </a:solidFill>
                          <a:latin typeface="+mn-lt"/>
                          <a:ea typeface="+mn-ea"/>
                          <a:cs typeface="+mn-cs"/>
                        </a:rPr>
                        <a:t> in Fluid Mechanics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Classical Mechanics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PHYS201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Electromagnetism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PHYS202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Condensed Matter Physics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PHYS203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Quantum and Atomic Physics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PHYS204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Nuclear and Particle</a:t>
                      </a:r>
                      <a:r>
                        <a:rPr lang="en-GB" sz="2800" kern="1200" baseline="0" dirty="0" smtClean="0">
                          <a:solidFill>
                            <a:sysClr val="windowText" lastClr="000000"/>
                          </a:solidFill>
                          <a:latin typeface="+mn-lt"/>
                          <a:ea typeface="+mn-ea"/>
                          <a:cs typeface="+mn-cs"/>
                        </a:rPr>
                        <a:t> Physics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bl>
          </a:graphicData>
        </a:graphic>
      </p:graphicFrame>
      <p:graphicFrame>
        <p:nvGraphicFramePr>
          <p:cNvPr id="13" name="Table 12"/>
          <p:cNvGraphicFramePr>
            <a:graphicFrameLocks noGrp="1"/>
          </p:cNvGraphicFramePr>
          <p:nvPr/>
        </p:nvGraphicFramePr>
        <p:xfrm>
          <a:off x="20848694" y="7867179"/>
          <a:ext cx="7722684" cy="21402960"/>
        </p:xfrm>
        <a:graphic>
          <a:graphicData uri="http://schemas.openxmlformats.org/drawingml/2006/table">
            <a:tbl>
              <a:tblPr>
                <a:tableStyleId>{5C22544A-7EE6-4342-B048-85BDC9FD1C3A}</a:tableStyleId>
              </a:tblPr>
              <a:tblGrid>
                <a:gridCol w="1944000"/>
                <a:gridCol w="5778684"/>
              </a:tblGrid>
              <a:tr h="1080000">
                <a:tc gridSpan="2">
                  <a:txBody>
                    <a:bodyPr/>
                    <a:lstStyle/>
                    <a:p>
                      <a:pPr algn="ctr"/>
                      <a:r>
                        <a:rPr lang="en-GB" dirty="0" smtClean="0">
                          <a:solidFill>
                            <a:sysClr val="windowText" lastClr="000000"/>
                          </a:solidFill>
                        </a:rPr>
                        <a:t>Year</a:t>
                      </a:r>
                      <a:r>
                        <a:rPr lang="en-GB" baseline="0" dirty="0" smtClean="0">
                          <a:solidFill>
                            <a:sysClr val="windowText" lastClr="000000"/>
                          </a:solidFill>
                        </a:rPr>
                        <a:t> 3</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8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648000">
                <a:tc>
                  <a:txBody>
                    <a:bodyPr/>
                    <a:lstStyle/>
                    <a:p>
                      <a:pPr algn="ctr"/>
                      <a:r>
                        <a:rPr lang="en-GB" sz="3200" dirty="0" smtClean="0">
                          <a:solidFill>
                            <a:sysClr val="windowText" lastClr="000000"/>
                          </a:solidFill>
                        </a:rPr>
                        <a:t>MATH323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solidFill>
                            <a:sysClr val="windowText" lastClr="000000"/>
                          </a:solidFill>
                        </a:rPr>
                        <a:t>Further Methods of Applied Mathematics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MATH326</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Relativity</a:t>
                      </a:r>
                      <a:endParaRPr lang="en-GB" sz="2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648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And one of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44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8000">
                <a:tc>
                  <a:txBody>
                    <a:bodyPr/>
                    <a:lstStyle/>
                    <a:p>
                      <a:pPr algn="ctr"/>
                      <a:r>
                        <a:rPr lang="en-GB" sz="3200" dirty="0" smtClean="0"/>
                        <a:t>MATH325</a:t>
                      </a:r>
                      <a:endParaRPr lang="en-GB"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t>Quantum Mechanics</a:t>
                      </a:r>
                      <a:endParaRPr lang="en-GB"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PHYS361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Quantum</a:t>
                      </a:r>
                      <a:r>
                        <a:rPr lang="en-GB" sz="2800" kern="1200" baseline="0" dirty="0" smtClean="0">
                          <a:solidFill>
                            <a:sysClr val="windowText" lastClr="000000"/>
                          </a:solidFill>
                          <a:latin typeface="+mn-lt"/>
                          <a:ea typeface="+mn-ea"/>
                          <a:cs typeface="+mn-cs"/>
                        </a:rPr>
                        <a:t> Mechanics and Atomic Physics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648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And one of</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28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PHYS488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Modelling Physical Phenomena</a:t>
                      </a:r>
                      <a:r>
                        <a:rPr lang="en-GB" sz="2800" kern="1200" baseline="0" dirty="0" smtClean="0">
                          <a:solidFill>
                            <a:sysClr val="windowText" lastClr="000000"/>
                          </a:solidFill>
                          <a:latin typeface="+mn-lt"/>
                          <a:ea typeface="+mn-ea"/>
                          <a:cs typeface="+mn-cs"/>
                        </a:rPr>
                        <a:t> (</a:t>
                      </a:r>
                      <a:r>
                        <a:rPr lang="en-GB" sz="2800" kern="1200" dirty="0" smtClean="0">
                          <a:solidFill>
                            <a:sysClr val="windowText" lastClr="000000"/>
                          </a:solidFill>
                          <a:latin typeface="+mn-lt"/>
                          <a:ea typeface="+mn-ea"/>
                          <a:cs typeface="+mn-cs"/>
                        </a:rPr>
                        <a:t>Project)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MATH432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Physics Essay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648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Additional modules</a:t>
                      </a:r>
                      <a:r>
                        <a:rPr lang="en-GB" sz="3600" kern="1200" baseline="0" dirty="0" smtClean="0">
                          <a:solidFill>
                            <a:sysClr val="windowText" lastClr="000000"/>
                          </a:solidFill>
                          <a:latin typeface="+mn-lt"/>
                          <a:ea typeface="+mn-ea"/>
                          <a:cs typeface="+mn-cs"/>
                        </a:rPr>
                        <a:t> from the below list to make up 30 credits at Level 3</a:t>
                      </a:r>
                      <a:endParaRPr lang="en-GB" sz="36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28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648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MATH322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Chaos and Dynamical</a:t>
                      </a:r>
                      <a:r>
                        <a:rPr lang="en-GB" sz="2800" b="0" i="0" u="none" strike="noStrike" kern="1200" baseline="0" dirty="0">
                          <a:solidFill>
                            <a:srgbClr val="000000"/>
                          </a:solidFill>
                          <a:latin typeface="Calibri"/>
                        </a:rPr>
                        <a:t> Systems</a:t>
                      </a:r>
                      <a:endParaRPr lang="en-GB" sz="2800" b="0" i="0" u="none" strike="noStrike" kern="1200" dirty="0">
                        <a:solidFill>
                          <a:srgbClr val="000000"/>
                        </a:solidFill>
                        <a:latin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648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MATH324</a:t>
                      </a:r>
                      <a:endParaRPr lang="en-GB" sz="32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Cartesian Tensors &amp; Mathematical</a:t>
                      </a:r>
                      <a:r>
                        <a:rPr lang="en-GB" sz="2800" b="0" i="0" u="none" strike="noStrike" kern="1200" baseline="0" dirty="0">
                          <a:solidFill>
                            <a:srgbClr val="000000"/>
                          </a:solidFill>
                          <a:latin typeface="Calibri"/>
                        </a:rPr>
                        <a:t> Models of Solids and Viscous Fluids</a:t>
                      </a:r>
                      <a:endParaRPr lang="en-GB" sz="2800" b="0" i="0" u="none" strike="noStrike" kern="1200" dirty="0">
                        <a:solidFill>
                          <a:srgbClr val="000000"/>
                        </a:solidFill>
                        <a:latin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648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MATH331</a:t>
                      </a:r>
                      <a:endParaRPr lang="en-GB" sz="32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Mathematical Economics</a:t>
                      </a:r>
                      <a:endParaRPr lang="en-GB" sz="18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648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MATH332</a:t>
                      </a:r>
                      <a:endParaRPr lang="en-GB" sz="32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rtl="0" eaLnBrk="1" fontAlgn="auto" latinLnBrk="0" hangingPunct="1">
                        <a:spcBef>
                          <a:spcPts val="0"/>
                        </a:spcBef>
                        <a:spcAft>
                          <a:spcPts val="0"/>
                        </a:spcAft>
                      </a:pPr>
                      <a:r>
                        <a:rPr lang="en-GB" sz="2800" b="0" i="0" u="none" strike="noStrike" kern="1200" dirty="0">
                          <a:solidFill>
                            <a:srgbClr val="000000"/>
                          </a:solidFill>
                          <a:latin typeface="Calibri"/>
                        </a:rPr>
                        <a:t>Population Dynamics</a:t>
                      </a:r>
                      <a:endParaRPr lang="en-GB" sz="18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648000">
                <a:tc>
                  <a:txBody>
                    <a:bodyPr/>
                    <a:lstStyle/>
                    <a:p>
                      <a:pPr algn="ctr" rtl="0" fontAlgn="t"/>
                      <a:r>
                        <a:rPr lang="en-GB" sz="3200" b="0" i="0" u="none" strike="noStrike" dirty="0">
                          <a:solidFill>
                            <a:srgbClr val="000000"/>
                          </a:solidFill>
                          <a:latin typeface="Calibri"/>
                        </a:rPr>
                        <a:t>PHYS363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Condensed Matter Physics</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648000">
                <a:tc>
                  <a:txBody>
                    <a:bodyPr/>
                    <a:lstStyle/>
                    <a:p>
                      <a:pPr algn="ctr" rtl="0" fontAlgn="t"/>
                      <a:r>
                        <a:rPr lang="en-GB" sz="3200" b="0" i="0" u="none" strike="noStrike" dirty="0">
                          <a:solidFill>
                            <a:srgbClr val="000000"/>
                          </a:solidFill>
                          <a:latin typeface="Calibri"/>
                        </a:rPr>
                        <a:t>PHYS370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Advanced Electromagnetism </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648000">
                <a:tc>
                  <a:txBody>
                    <a:bodyPr/>
                    <a:lstStyle/>
                    <a:p>
                      <a:pPr algn="ctr" rtl="0" fontAlgn="t"/>
                      <a:r>
                        <a:rPr lang="en-GB" sz="3200" b="0" i="0" u="none" strike="noStrike" dirty="0">
                          <a:solidFill>
                            <a:srgbClr val="000000"/>
                          </a:solidFill>
                          <a:latin typeface="Calibri"/>
                        </a:rPr>
                        <a:t>PHYS374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Relativity and Cosmology</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648000">
                <a:tc>
                  <a:txBody>
                    <a:bodyPr/>
                    <a:lstStyle/>
                    <a:p>
                      <a:pPr algn="ctr" rtl="0" fontAlgn="t"/>
                      <a:r>
                        <a:rPr lang="en-GB" sz="3200" b="0" i="0" u="none" strike="noStrike" dirty="0">
                          <a:solidFill>
                            <a:srgbClr val="000000"/>
                          </a:solidFill>
                          <a:latin typeface="Calibri"/>
                        </a:rPr>
                        <a:t>PHYS375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Nuclear Physics </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648000">
                <a:tc>
                  <a:txBody>
                    <a:bodyPr/>
                    <a:lstStyle/>
                    <a:p>
                      <a:pPr algn="ctr" rtl="0" fontAlgn="t"/>
                      <a:r>
                        <a:rPr lang="en-GB" sz="3200" b="0" i="0" u="none" strike="noStrike" dirty="0">
                          <a:solidFill>
                            <a:srgbClr val="000000"/>
                          </a:solidFill>
                          <a:latin typeface="Calibri"/>
                        </a:rPr>
                        <a:t>PHYS377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Introduction to Particle Physics</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648000">
                <a:tc>
                  <a:txBody>
                    <a:bodyPr/>
                    <a:lstStyle/>
                    <a:p>
                      <a:pPr algn="ctr" rtl="0" fontAlgn="t"/>
                      <a:r>
                        <a:rPr lang="en-GB" sz="3200" b="0" i="0" u="none" strike="noStrike" dirty="0" smtClean="0">
                          <a:solidFill>
                            <a:srgbClr val="000000"/>
                          </a:solidFill>
                          <a:latin typeface="Calibri"/>
                        </a:rPr>
                        <a:t>PHYS378</a:t>
                      </a:r>
                      <a:endParaRPr lang="en-GB" sz="3200" b="0"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Advanced Practical Physics </a:t>
                      </a:r>
                      <a:endParaRPr lang="en-GB" sz="2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648000">
                <a:tc>
                  <a:txBody>
                    <a:bodyPr/>
                    <a:lstStyle/>
                    <a:p>
                      <a:pPr algn="ctr" rtl="0" fontAlgn="t"/>
                      <a:r>
                        <a:rPr lang="en-GB" sz="3200" b="0" i="0" u="none" strike="noStrike" dirty="0">
                          <a:solidFill>
                            <a:srgbClr val="000000"/>
                          </a:solidFill>
                          <a:latin typeface="Calibri"/>
                        </a:rPr>
                        <a:t>PHYS381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Surface Physics</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648000">
                <a:tc>
                  <a:txBody>
                    <a:bodyPr/>
                    <a:lstStyle/>
                    <a:p>
                      <a:pPr algn="ctr" rtl="0" fontAlgn="t"/>
                      <a:r>
                        <a:rPr lang="en-GB" sz="3200" b="0" i="0" u="none" strike="noStrike" dirty="0">
                          <a:solidFill>
                            <a:srgbClr val="000000"/>
                          </a:solidFill>
                          <a:latin typeface="Calibri"/>
                        </a:rPr>
                        <a:t>PHYS382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Physics of Life </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648000">
                <a:tc>
                  <a:txBody>
                    <a:bodyPr/>
                    <a:lstStyle/>
                    <a:p>
                      <a:pPr algn="ctr" rtl="0" fontAlgn="t"/>
                      <a:r>
                        <a:rPr lang="en-GB" sz="3200" b="0" i="0" u="none" strike="noStrike" dirty="0">
                          <a:solidFill>
                            <a:srgbClr val="000000"/>
                          </a:solidFill>
                          <a:latin typeface="Calibri"/>
                        </a:rPr>
                        <a:t>PHYS387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Materials Physics</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648000">
                <a:tc>
                  <a:txBody>
                    <a:bodyPr/>
                    <a:lstStyle/>
                    <a:p>
                      <a:pPr algn="ctr" rtl="0" fontAlgn="t"/>
                      <a:r>
                        <a:rPr lang="en-GB" sz="3200" b="0" i="0" u="none" strike="noStrike" dirty="0" smtClean="0">
                          <a:solidFill>
                            <a:srgbClr val="000000"/>
                          </a:solidFill>
                          <a:latin typeface="Calibri"/>
                        </a:rPr>
                        <a:t>PHYS388</a:t>
                      </a:r>
                      <a:endParaRPr lang="en-GB" sz="3200" b="0"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Physics of Energy Sources</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648000">
                <a:tc>
                  <a:txBody>
                    <a:bodyPr/>
                    <a:lstStyle/>
                    <a:p>
                      <a:pPr algn="ctr" rtl="0" fontAlgn="t"/>
                      <a:r>
                        <a:rPr lang="en-GB" sz="3200" b="0" i="0" u="none" strike="noStrike" dirty="0">
                          <a:solidFill>
                            <a:srgbClr val="000000"/>
                          </a:solidFill>
                          <a:latin typeface="Calibri"/>
                        </a:rPr>
                        <a:t>PHYS389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Semiconductor Applications </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648000">
                <a:tc>
                  <a:txBody>
                    <a:bodyPr/>
                    <a:lstStyle/>
                    <a:p>
                      <a:pPr algn="ctr" rtl="0" fontAlgn="t"/>
                      <a:r>
                        <a:rPr lang="en-GB" sz="3200" b="0" i="0" u="none" strike="noStrike" dirty="0">
                          <a:solidFill>
                            <a:srgbClr val="000000"/>
                          </a:solidFill>
                          <a:latin typeface="Calibri"/>
                        </a:rPr>
                        <a:t>PHYS393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Statistical and Low Temperature Physics </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648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Additional modules from the Year 4 list to make up 30 credits at Level M</a:t>
                      </a:r>
                      <a:endParaRPr lang="en-GB" sz="3600" kern="1200" dirty="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2800" kern="1200" dirty="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15" name="Straight Connector 14"/>
          <p:cNvCxnSpPr/>
          <p:nvPr/>
        </p:nvCxnSpPr>
        <p:spPr>
          <a:xfrm>
            <a:off x="37246022" y="8085603"/>
            <a:ext cx="0" cy="21600000"/>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7" name="Table 16"/>
          <p:cNvGraphicFramePr>
            <a:graphicFrameLocks noGrp="1"/>
          </p:cNvGraphicFramePr>
          <p:nvPr/>
        </p:nvGraphicFramePr>
        <p:xfrm>
          <a:off x="953990" y="25437131"/>
          <a:ext cx="6984776" cy="3840480"/>
        </p:xfrm>
        <a:graphic>
          <a:graphicData uri="http://schemas.openxmlformats.org/drawingml/2006/table">
            <a:tbl>
              <a:tblPr firstRow="1" bandRow="1">
                <a:tableStyleId>{5C22544A-7EE6-4342-B048-85BDC9FD1C3A}</a:tableStyleId>
              </a:tblPr>
              <a:tblGrid>
                <a:gridCol w="6984776"/>
              </a:tblGrid>
              <a:tr h="370840">
                <a:tc>
                  <a:txBody>
                    <a:bodyPr/>
                    <a:lstStyle/>
                    <a:p>
                      <a:r>
                        <a:rPr lang="en-GB" sz="3600" b="0" dirty="0" smtClean="0">
                          <a:solidFill>
                            <a:schemeClr val="tx1"/>
                          </a:solidFill>
                        </a:rPr>
                        <a:t>General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3600" b="0" dirty="0" smtClean="0">
                          <a:solidFill>
                            <a:schemeClr val="tx1"/>
                          </a:solidFill>
                        </a:rPr>
                        <a:t>Applied Maths / Theoretical Physics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en-GB" sz="3600" b="0" dirty="0" smtClean="0">
                          <a:solidFill>
                            <a:schemeClr val="tx1"/>
                          </a:solidFill>
                        </a:rPr>
                        <a:t>Pure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370840">
                <a:tc>
                  <a:txBody>
                    <a:bodyPr/>
                    <a:lstStyle/>
                    <a:p>
                      <a:r>
                        <a:rPr lang="en-GB" sz="3600" b="0" dirty="0" smtClean="0">
                          <a:solidFill>
                            <a:schemeClr val="tx1"/>
                          </a:solidFill>
                        </a:rPr>
                        <a:t>Statistics / OR</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r>
                        <a:rPr lang="en-GB" sz="3600" b="0" dirty="0" smtClean="0">
                          <a:solidFill>
                            <a:schemeClr val="tx1"/>
                          </a:solidFill>
                        </a:rPr>
                        <a:t>Project Modules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70840">
                <a:tc>
                  <a:txBody>
                    <a:bodyPr/>
                    <a:lstStyle/>
                    <a:p>
                      <a:r>
                        <a:rPr lang="en-GB" sz="3600" b="0" dirty="0" smtClean="0">
                          <a:solidFill>
                            <a:schemeClr val="tx1"/>
                          </a:solidFill>
                        </a:rPr>
                        <a:t>Other Subjects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bl>
          </a:graphicData>
        </a:graphic>
      </p:graphicFrame>
      <p:graphicFrame>
        <p:nvGraphicFramePr>
          <p:cNvPr id="18" name="Table 17"/>
          <p:cNvGraphicFramePr>
            <a:graphicFrameLocks noGrp="1"/>
          </p:cNvGraphicFramePr>
          <p:nvPr/>
        </p:nvGraphicFramePr>
        <p:xfrm>
          <a:off x="29109118" y="7867179"/>
          <a:ext cx="7883344" cy="16335840"/>
        </p:xfrm>
        <a:graphic>
          <a:graphicData uri="http://schemas.openxmlformats.org/drawingml/2006/table">
            <a:tbl>
              <a:tblPr>
                <a:tableStyleId>{5C22544A-7EE6-4342-B048-85BDC9FD1C3A}</a:tableStyleId>
              </a:tblPr>
              <a:tblGrid>
                <a:gridCol w="1944000"/>
                <a:gridCol w="5939344"/>
              </a:tblGrid>
              <a:tr h="1080000">
                <a:tc gridSpan="2">
                  <a:txBody>
                    <a:bodyPr/>
                    <a:lstStyle/>
                    <a:p>
                      <a:pPr algn="ctr"/>
                      <a:r>
                        <a:rPr lang="en-GB" dirty="0" smtClean="0">
                          <a:solidFill>
                            <a:sysClr val="windowText" lastClr="000000"/>
                          </a:solidFill>
                        </a:rPr>
                        <a:t>Year</a:t>
                      </a:r>
                      <a:r>
                        <a:rPr lang="en-GB" baseline="0" dirty="0" smtClean="0">
                          <a:solidFill>
                            <a:sysClr val="windowText" lastClr="000000"/>
                          </a:solidFill>
                        </a:rPr>
                        <a:t> 4</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algn="ctr"/>
                      <a:r>
                        <a:rPr lang="en-GB" sz="3200" dirty="0" smtClean="0">
                          <a:solidFill>
                            <a:sysClr val="windowText" lastClr="000000"/>
                          </a:solidFill>
                        </a:rPr>
                        <a:t>MATH420</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r>
                        <a:rPr lang="en-GB" sz="2800" dirty="0" smtClean="0">
                          <a:solidFill>
                            <a:sysClr val="windowText" lastClr="000000"/>
                          </a:solidFill>
                        </a:rPr>
                        <a:t>Advanced Mathematical Physics Project</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PHYS480</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Advanced Quantum Physics</a:t>
                      </a:r>
                      <a:endParaRPr lang="en-GB" sz="2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Additional modules from the below list to make up 30 credits at Level M</a:t>
                      </a:r>
                      <a:endParaRPr lang="en-GB" sz="3600" kern="1200" dirty="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2800" kern="1200" dirty="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20000">
                <a:tc>
                  <a:txBody>
                    <a:bodyPr/>
                    <a:lstStyle/>
                    <a:p>
                      <a:pPr marL="0" algn="ctr" rtl="0" eaLnBrk="1" fontAlgn="t" latinLnBrk="0" hangingPunct="1">
                        <a:spcBef>
                          <a:spcPts val="0"/>
                        </a:spcBef>
                        <a:spcAft>
                          <a:spcPts val="0"/>
                        </a:spcAft>
                      </a:pPr>
                      <a:r>
                        <a:rPr lang="en-GB" sz="3200" b="0" i="0" u="none" strike="noStrike" kern="1200" dirty="0" smtClean="0">
                          <a:solidFill>
                            <a:srgbClr val="000000"/>
                          </a:solidFill>
                          <a:latin typeface="+mn-lt"/>
                        </a:rPr>
                        <a:t>MATH421</a:t>
                      </a:r>
                      <a:endParaRPr lang="en-GB" sz="3200" b="0" i="0" u="none" strike="noStrike"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rtl="0" eaLnBrk="1" fontAlgn="auto" latinLnBrk="0" hangingPunct="1">
                        <a:spcBef>
                          <a:spcPts val="0"/>
                        </a:spcBef>
                        <a:spcAft>
                          <a:spcPts val="0"/>
                        </a:spcAft>
                      </a:pPr>
                      <a:r>
                        <a:rPr lang="en-GB" sz="2800" b="0" i="0" u="none" strike="noStrike" kern="1200" dirty="0" smtClean="0">
                          <a:solidFill>
                            <a:srgbClr val="000000"/>
                          </a:solidFill>
                          <a:latin typeface="+mn-lt"/>
                        </a:rPr>
                        <a:t>Linear Differential Operators</a:t>
                      </a:r>
                      <a:endParaRPr lang="en-GB" sz="1800" b="0" i="0" u="none" strike="noStrike"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0000">
                <a:tc>
                  <a:txBody>
                    <a:bodyPr/>
                    <a:lstStyle/>
                    <a:p>
                      <a:pPr marL="0" algn="ctr" rtl="0" eaLnBrk="1" fontAlgn="t" latinLnBrk="0" hangingPunct="1">
                        <a:spcBef>
                          <a:spcPts val="0"/>
                        </a:spcBef>
                        <a:spcAft>
                          <a:spcPts val="0"/>
                        </a:spcAft>
                      </a:pPr>
                      <a:r>
                        <a:rPr lang="en-GB" sz="3200" b="0" i="0" u="none" strike="noStrike" dirty="0" smtClean="0">
                          <a:latin typeface="+mn-lt"/>
                        </a:rPr>
                        <a:t>MATH423</a:t>
                      </a:r>
                      <a:endParaRPr lang="en-GB" sz="3200" b="0" i="0" u="none" strike="noStrike"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rtl="0" eaLnBrk="1" fontAlgn="auto" latinLnBrk="0" hangingPunct="1">
                        <a:spcBef>
                          <a:spcPts val="0"/>
                        </a:spcBef>
                        <a:spcAft>
                          <a:spcPts val="0"/>
                        </a:spcAft>
                      </a:pPr>
                      <a:r>
                        <a:rPr lang="en-GB" sz="2800" b="0" i="0" u="none" strike="noStrike" dirty="0" smtClean="0">
                          <a:latin typeface="+mn-lt"/>
                        </a:rPr>
                        <a:t>Introduction to String Theory</a:t>
                      </a:r>
                      <a:endParaRPr lang="en-GB" sz="2800" b="0" i="0" u="none" strike="noStrike"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0000">
                <a:tc>
                  <a:txBody>
                    <a:bodyPr/>
                    <a:lstStyle/>
                    <a:p>
                      <a:pPr marL="0" algn="ctr" rtl="0" eaLnBrk="1" fontAlgn="t" latinLnBrk="0" hangingPunct="1">
                        <a:spcBef>
                          <a:spcPts val="0"/>
                        </a:spcBef>
                        <a:spcAft>
                          <a:spcPts val="0"/>
                        </a:spcAft>
                      </a:pPr>
                      <a:r>
                        <a:rPr lang="en-GB" sz="3200" b="0" i="0" u="none" strike="noStrike" dirty="0" smtClean="0">
                          <a:latin typeface="+mn-lt"/>
                        </a:rPr>
                        <a:t>MATH425</a:t>
                      </a:r>
                      <a:endParaRPr lang="en-GB" sz="3200" b="0" i="0" u="none" strike="noStrike"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rtl="0" eaLnBrk="1" fontAlgn="auto" latinLnBrk="0" hangingPunct="1">
                        <a:spcBef>
                          <a:spcPts val="0"/>
                        </a:spcBef>
                        <a:spcAft>
                          <a:spcPts val="0"/>
                        </a:spcAft>
                      </a:pPr>
                      <a:r>
                        <a:rPr lang="en-GB" sz="2800" b="0" i="0" u="none" strike="noStrike" dirty="0" smtClean="0">
                          <a:latin typeface="+mn-lt"/>
                        </a:rPr>
                        <a:t>Quantum Field Theory</a:t>
                      </a:r>
                      <a:endParaRPr lang="en-GB" sz="2800" b="0" i="0" u="none" strike="noStrike"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0000">
                <a:tc>
                  <a:txBody>
                    <a:bodyPr/>
                    <a:lstStyle/>
                    <a:p>
                      <a:pPr marL="0" algn="ctr" rtl="0" eaLnBrk="1" fontAlgn="t" latinLnBrk="0" hangingPunct="1">
                        <a:spcBef>
                          <a:spcPts val="0"/>
                        </a:spcBef>
                        <a:spcAft>
                          <a:spcPts val="0"/>
                        </a:spcAft>
                      </a:pPr>
                      <a:r>
                        <a:rPr lang="en-GB" sz="3200" b="0" i="0" u="none" strike="noStrike" dirty="0" smtClean="0">
                          <a:latin typeface="+mn-lt"/>
                        </a:rPr>
                        <a:t>MATH433</a:t>
                      </a:r>
                      <a:endParaRPr lang="en-GB" sz="3200" b="0" i="0" u="none" strike="noStrike"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rtl="0" eaLnBrk="1" fontAlgn="auto" latinLnBrk="0" hangingPunct="1">
                        <a:spcBef>
                          <a:spcPts val="0"/>
                        </a:spcBef>
                        <a:spcAft>
                          <a:spcPts val="0"/>
                        </a:spcAft>
                      </a:pPr>
                      <a:r>
                        <a:rPr lang="en-GB" sz="2800" b="0" i="0" u="none" strike="noStrike" dirty="0" smtClean="0">
                          <a:latin typeface="+mn-lt"/>
                        </a:rPr>
                        <a:t>Asymptotic Methods for PDEs</a:t>
                      </a:r>
                      <a:endParaRPr lang="en-GB" sz="2800" b="0" i="0" u="none" strike="noStrike"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0000">
                <a:tc>
                  <a:txBody>
                    <a:bodyPr/>
                    <a:lstStyle/>
                    <a:p>
                      <a:pPr marL="0" algn="ctr" rtl="0" eaLnBrk="1" fontAlgn="t" latinLnBrk="0" hangingPunct="1">
                        <a:spcBef>
                          <a:spcPts val="0"/>
                        </a:spcBef>
                        <a:spcAft>
                          <a:spcPts val="0"/>
                        </a:spcAft>
                      </a:pPr>
                      <a:r>
                        <a:rPr lang="en-GB" sz="3200" b="0" i="0" u="none" strike="noStrike" dirty="0" smtClean="0">
                          <a:latin typeface="+mn-lt"/>
                        </a:rPr>
                        <a:t>MATH426</a:t>
                      </a:r>
                      <a:endParaRPr lang="en-GB" sz="3200" b="0" i="0" u="none" strike="noStrike"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rtl="0" eaLnBrk="1" fontAlgn="auto" latinLnBrk="0" hangingPunct="1">
                        <a:spcBef>
                          <a:spcPts val="0"/>
                        </a:spcBef>
                        <a:spcAft>
                          <a:spcPts val="0"/>
                        </a:spcAft>
                      </a:pPr>
                      <a:r>
                        <a:rPr lang="en-GB" sz="2800" b="0" i="0" u="none" strike="noStrike" dirty="0" smtClean="0">
                          <a:latin typeface="+mn-lt"/>
                        </a:rPr>
                        <a:t>Mathematical Biology</a:t>
                      </a:r>
                      <a:endParaRPr lang="en-GB" sz="2800" b="0" i="0" u="none" strike="noStrike"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0000">
                <a:tc>
                  <a:txBody>
                    <a:bodyPr/>
                    <a:lstStyle/>
                    <a:p>
                      <a:pPr marL="0" algn="ctr" rtl="0" eaLnBrk="1" fontAlgn="t" latinLnBrk="0" hangingPunct="1">
                        <a:spcBef>
                          <a:spcPts val="0"/>
                        </a:spcBef>
                        <a:spcAft>
                          <a:spcPts val="0"/>
                        </a:spcAft>
                      </a:pPr>
                      <a:r>
                        <a:rPr lang="en-GB" sz="3200" b="0" i="0" u="none" strike="noStrike" dirty="0" smtClean="0">
                          <a:latin typeface="+mn-lt"/>
                        </a:rPr>
                        <a:t>MATH427</a:t>
                      </a:r>
                      <a:endParaRPr lang="en-GB" sz="3200" b="0" i="0" u="none" strike="noStrike"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rtl="0" eaLnBrk="1" fontAlgn="auto" latinLnBrk="0" hangingPunct="1">
                        <a:spcBef>
                          <a:spcPts val="0"/>
                        </a:spcBef>
                        <a:spcAft>
                          <a:spcPts val="0"/>
                        </a:spcAft>
                      </a:pPr>
                      <a:r>
                        <a:rPr lang="en-GB" sz="2800" b="0" i="0" u="none" strike="noStrike" dirty="0" smtClean="0">
                          <a:latin typeface="+mn-lt"/>
                        </a:rPr>
                        <a:t>Waves, Mathematical Modelling</a:t>
                      </a:r>
                      <a:endParaRPr lang="en-GB" sz="2800" b="0" i="0" u="none" strike="noStrike"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0000">
                <a:tc>
                  <a:txBody>
                    <a:bodyPr/>
                    <a:lstStyle/>
                    <a:p>
                      <a:pPr marL="0" algn="ctr" rtl="0" eaLnBrk="1" fontAlgn="t" latinLnBrk="0" hangingPunct="1">
                        <a:spcBef>
                          <a:spcPts val="0"/>
                        </a:spcBef>
                        <a:spcAft>
                          <a:spcPts val="0"/>
                        </a:spcAft>
                      </a:pPr>
                      <a:r>
                        <a:rPr lang="en-GB" sz="3200" b="0" i="0" u="none" strike="noStrike" dirty="0" smtClean="0">
                          <a:latin typeface="+mn-lt"/>
                        </a:rPr>
                        <a:t>MATH431</a:t>
                      </a:r>
                      <a:endParaRPr lang="en-GB" sz="3200" b="0" i="0" u="none" strike="noStrike"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rtl="0" eaLnBrk="1" fontAlgn="auto" latinLnBrk="0" hangingPunct="1">
                        <a:spcBef>
                          <a:spcPts val="0"/>
                        </a:spcBef>
                        <a:spcAft>
                          <a:spcPts val="0"/>
                        </a:spcAft>
                      </a:pPr>
                      <a:r>
                        <a:rPr lang="en-GB" sz="2800" b="0" i="0" u="none" strike="noStrike" dirty="0" smtClean="0">
                          <a:latin typeface="+mn-lt"/>
                        </a:rPr>
                        <a:t>Intro to Modern Particle Physics</a:t>
                      </a:r>
                      <a:endParaRPr lang="en-GB" sz="2800" b="0" i="0" u="none" strike="noStrike"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PHYS489</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algn="ctr" fontAlgn="b"/>
                      <a:r>
                        <a:rPr lang="en-GB" sz="2800" b="0" i="0" u="none" strike="noStrike" dirty="0">
                          <a:solidFill>
                            <a:srgbClr val="000000"/>
                          </a:solidFill>
                          <a:latin typeface="Calibri"/>
                        </a:rPr>
                        <a:t>Advanced Particle Physics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PHYS490</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algn="ctr" fontAlgn="b"/>
                      <a:r>
                        <a:rPr lang="en-GB" sz="2800" b="0" i="0" u="none" strike="noStrike" dirty="0">
                          <a:solidFill>
                            <a:srgbClr val="000000"/>
                          </a:solidFill>
                          <a:latin typeface="Calibri"/>
                        </a:rPr>
                        <a:t>Condensed Matter Theory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PHYS491</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algn="ctr" fontAlgn="b"/>
                      <a:r>
                        <a:rPr lang="en-GB" sz="2800" b="0" i="0" u="none" strike="noStrike" dirty="0">
                          <a:solidFill>
                            <a:srgbClr val="000000"/>
                          </a:solidFill>
                          <a:latin typeface="Calibri"/>
                        </a:rPr>
                        <a:t>Advanced Nuclear Physics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PHYS493</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algn="ctr" fontAlgn="b"/>
                      <a:r>
                        <a:rPr lang="en-GB" sz="2800" b="0" i="0" u="none" strike="noStrike" dirty="0">
                          <a:solidFill>
                            <a:srgbClr val="000000"/>
                          </a:solidFill>
                          <a:latin typeface="Calibri"/>
                        </a:rPr>
                        <a:t>Research Skills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PHYS497</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algn="ctr" fontAlgn="b"/>
                      <a:r>
                        <a:rPr lang="en-GB" sz="2800" b="0" i="0" u="none" strike="noStrike" dirty="0">
                          <a:solidFill>
                            <a:srgbClr val="000000"/>
                          </a:solidFill>
                          <a:latin typeface="Calibri"/>
                        </a:rPr>
                        <a:t>Magnetic Structure and Function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PHYS499</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algn="ctr" fontAlgn="b"/>
                      <a:r>
                        <a:rPr lang="en-GB" sz="2800" b="0" i="0" u="none" strike="noStrike" dirty="0" err="1">
                          <a:solidFill>
                            <a:srgbClr val="000000"/>
                          </a:solidFill>
                          <a:latin typeface="Calibri"/>
                        </a:rPr>
                        <a:t>Nanoscale</a:t>
                      </a:r>
                      <a:r>
                        <a:rPr lang="en-GB" sz="2800" b="0" i="0" u="none" strike="noStrike" dirty="0">
                          <a:solidFill>
                            <a:srgbClr val="000000"/>
                          </a:solidFill>
                          <a:latin typeface="Calibri"/>
                        </a:rPr>
                        <a:t> Physics and Technology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Additional modules</a:t>
                      </a:r>
                      <a:r>
                        <a:rPr lang="en-GB" sz="3600" kern="1200" baseline="0" dirty="0" smtClean="0">
                          <a:solidFill>
                            <a:sysClr val="windowText" lastClr="000000"/>
                          </a:solidFill>
                          <a:latin typeface="+mn-lt"/>
                          <a:ea typeface="+mn-ea"/>
                          <a:cs typeface="+mn-cs"/>
                        </a:rPr>
                        <a:t> from the Year 3 list to make up 45 credits at Level  3</a:t>
                      </a:r>
                      <a:endParaRPr lang="en-GB" sz="3600" kern="1200" dirty="0" smtClean="0">
                        <a:solidFill>
                          <a:sysClr val="windowText" lastClr="000000"/>
                        </a:solidFill>
                        <a:latin typeface="+mn-lt"/>
                        <a:ea typeface="+mn-ea"/>
                        <a:cs typeface="+mn-cs"/>
                      </a:endParaRPr>
                    </a:p>
                    <a:p>
                      <a:pPr marL="0" algn="ctr" defTabSz="4176431" rtl="0" eaLnBrk="1" latinLnBrk="0" hangingPunct="1"/>
                      <a:r>
                        <a:rPr lang="en-GB" sz="3600" kern="1200" baseline="0" dirty="0" smtClean="0">
                          <a:solidFill>
                            <a:sysClr val="windowText" lastClr="000000"/>
                          </a:solidFill>
                          <a:latin typeface="+mn-lt"/>
                          <a:ea typeface="+mn-ea"/>
                          <a:cs typeface="+mn-cs"/>
                        </a:rPr>
                        <a:t>For FGH1 you should emphasise Mathematics Modules in Years 3 and 4</a:t>
                      </a:r>
                      <a:endParaRPr lang="en-GB" sz="3600" kern="1200" dirty="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F344: </a:t>
            </a:r>
            <a:r>
              <a:rPr lang="en-GB" dirty="0" err="1" smtClean="0"/>
              <a:t>MPhys</a:t>
            </a:r>
            <a:r>
              <a:rPr lang="en-GB" dirty="0" smtClean="0"/>
              <a:t> Theoretical Physics</a:t>
            </a:r>
            <a:br>
              <a:rPr lang="en-GB" dirty="0" smtClean="0"/>
            </a:br>
            <a:r>
              <a:rPr lang="en-GB" dirty="0" smtClean="0"/>
              <a:t>From Application to Graduation</a:t>
            </a:r>
            <a:endParaRPr lang="en-GB" dirty="0"/>
          </a:p>
        </p:txBody>
      </p:sp>
      <p:sp>
        <p:nvSpPr>
          <p:cNvPr id="3" name="Oval 2"/>
          <p:cNvSpPr>
            <a:spLocks noChangeAspect="1"/>
          </p:cNvSpPr>
          <p:nvPr/>
        </p:nvSpPr>
        <p:spPr>
          <a:xfrm>
            <a:off x="89894" y="12979747"/>
            <a:ext cx="5400000" cy="54000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ysClr val="windowText" lastClr="000000"/>
                </a:solidFill>
              </a:rPr>
              <a:t>Application Successful!</a:t>
            </a:r>
            <a:endParaRPr lang="en-GB" sz="6000" dirty="0">
              <a:solidFill>
                <a:sysClr val="windowText" lastClr="000000"/>
              </a:solidFill>
            </a:endParaRPr>
          </a:p>
        </p:txBody>
      </p:sp>
      <p:sp>
        <p:nvSpPr>
          <p:cNvPr id="5" name="Oval 4"/>
          <p:cNvSpPr>
            <a:spLocks noChangeAspect="1"/>
          </p:cNvSpPr>
          <p:nvPr/>
        </p:nvSpPr>
        <p:spPr>
          <a:xfrm>
            <a:off x="37246622" y="12835731"/>
            <a:ext cx="5400000" cy="54000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0" dirty="0" smtClean="0">
                <a:solidFill>
                  <a:sysClr val="windowText" lastClr="000000"/>
                </a:solidFill>
              </a:rPr>
              <a:t>Graduation!</a:t>
            </a:r>
            <a:endParaRPr lang="en-GB" sz="6000" dirty="0">
              <a:solidFill>
                <a:sysClr val="windowText" lastClr="000000"/>
              </a:solidFill>
            </a:endParaRPr>
          </a:p>
        </p:txBody>
      </p:sp>
      <p:cxnSp>
        <p:nvCxnSpPr>
          <p:cNvPr id="7" name="Straight Connector 6"/>
          <p:cNvCxnSpPr/>
          <p:nvPr/>
        </p:nvCxnSpPr>
        <p:spPr>
          <a:xfrm>
            <a:off x="5562502" y="8085603"/>
            <a:ext cx="0" cy="21600000"/>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051334" y="8085603"/>
            <a:ext cx="0" cy="21600000"/>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0612174" y="8085603"/>
            <a:ext cx="0" cy="21600000"/>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8821086" y="8085603"/>
            <a:ext cx="0" cy="21600000"/>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1" name="Table 10"/>
          <p:cNvGraphicFramePr>
            <a:graphicFrameLocks noGrp="1"/>
          </p:cNvGraphicFramePr>
          <p:nvPr/>
        </p:nvGraphicFramePr>
        <p:xfrm>
          <a:off x="5778526" y="7867179"/>
          <a:ext cx="7033347" cy="8046000"/>
        </p:xfrm>
        <a:graphic>
          <a:graphicData uri="http://schemas.openxmlformats.org/drawingml/2006/table">
            <a:tbl>
              <a:tblPr>
                <a:tableStyleId>{5C22544A-7EE6-4342-B048-85BDC9FD1C3A}</a:tableStyleId>
              </a:tblPr>
              <a:tblGrid>
                <a:gridCol w="1944000"/>
                <a:gridCol w="5089347"/>
              </a:tblGrid>
              <a:tr h="1080000">
                <a:tc gridSpan="2">
                  <a:txBody>
                    <a:bodyPr/>
                    <a:lstStyle/>
                    <a:p>
                      <a:pPr algn="ctr"/>
                      <a:r>
                        <a:rPr lang="en-GB" dirty="0" smtClean="0">
                          <a:solidFill>
                            <a:sysClr val="windowText" lastClr="000000"/>
                          </a:solidFill>
                        </a:rPr>
                        <a:t>Year 1</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algn="ctr"/>
                      <a:r>
                        <a:rPr lang="en-GB" sz="3200" dirty="0" smtClean="0">
                          <a:solidFill>
                            <a:sysClr val="windowText" lastClr="000000"/>
                          </a:solidFill>
                        </a:rPr>
                        <a:t>MATH101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1</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2</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Introduction to Linear Algebra</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MATH122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Dynamic Modelling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PHYS102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The Material Universe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PHYS156</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Practical Skills for Mathematical Physics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PHYS103</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Wave Phenomena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PHYS104</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Foundations of Modern Physics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bl>
          </a:graphicData>
        </a:graphic>
      </p:graphicFrame>
      <p:graphicFrame>
        <p:nvGraphicFramePr>
          <p:cNvPr id="12" name="Table 11"/>
          <p:cNvGraphicFramePr>
            <a:graphicFrameLocks noGrp="1"/>
          </p:cNvGraphicFramePr>
          <p:nvPr/>
        </p:nvGraphicFramePr>
        <p:xfrm>
          <a:off x="13325611" y="7867179"/>
          <a:ext cx="7033347" cy="8270880"/>
        </p:xfrm>
        <a:graphic>
          <a:graphicData uri="http://schemas.openxmlformats.org/drawingml/2006/table">
            <a:tbl>
              <a:tblPr>
                <a:tableStyleId>{5C22544A-7EE6-4342-B048-85BDC9FD1C3A}</a:tableStyleId>
              </a:tblPr>
              <a:tblGrid>
                <a:gridCol w="1944000"/>
                <a:gridCol w="5089347"/>
              </a:tblGrid>
              <a:tr h="1080000">
                <a:tc gridSpan="2">
                  <a:txBody>
                    <a:bodyPr/>
                    <a:lstStyle/>
                    <a:p>
                      <a:pPr algn="ctr"/>
                      <a:r>
                        <a:rPr lang="en-GB" dirty="0" smtClean="0">
                          <a:solidFill>
                            <a:sysClr val="windowText" lastClr="000000"/>
                          </a:solidFill>
                        </a:rPr>
                        <a:t>Year</a:t>
                      </a:r>
                      <a:r>
                        <a:rPr lang="en-GB" baseline="0" dirty="0" smtClean="0">
                          <a:solidFill>
                            <a:sysClr val="windowText" lastClr="000000"/>
                          </a:solidFill>
                        </a:rPr>
                        <a:t> 2</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algn="ctr"/>
                      <a:r>
                        <a:rPr lang="en-GB" sz="3200" dirty="0" smtClean="0">
                          <a:solidFill>
                            <a:sysClr val="windowText" lastClr="000000"/>
                          </a:solidFill>
                        </a:rPr>
                        <a:t>MATH243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n-GB" sz="2800" dirty="0" smtClean="0">
                          <a:solidFill>
                            <a:sysClr val="windowText" lastClr="000000"/>
                          </a:solidFill>
                        </a:rPr>
                        <a:t>Complex Functions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Introduction to the Methods of Applied mathematics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Vector Calculus with Applications</a:t>
                      </a:r>
                      <a:r>
                        <a:rPr lang="en-GB" sz="2800" kern="1200" baseline="0" dirty="0" smtClean="0">
                          <a:solidFill>
                            <a:sysClr val="windowText" lastClr="000000"/>
                          </a:solidFill>
                          <a:latin typeface="+mn-lt"/>
                          <a:ea typeface="+mn-ea"/>
                          <a:cs typeface="+mn-cs"/>
                        </a:rPr>
                        <a:t> in Fluid Mechanics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Classical Mechanics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PHYS201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Electromagnetism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PHYS202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Condensed Matter Physics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PHYS203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Quantum and Atomic Physics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PHYS204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Nuclear and Particle</a:t>
                      </a:r>
                      <a:r>
                        <a:rPr lang="en-GB" sz="2800" kern="1200" baseline="0" dirty="0" smtClean="0">
                          <a:solidFill>
                            <a:sysClr val="windowText" lastClr="000000"/>
                          </a:solidFill>
                          <a:latin typeface="+mn-lt"/>
                          <a:ea typeface="+mn-ea"/>
                          <a:cs typeface="+mn-cs"/>
                        </a:rPr>
                        <a:t> Physics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bl>
          </a:graphicData>
        </a:graphic>
      </p:graphicFrame>
      <p:graphicFrame>
        <p:nvGraphicFramePr>
          <p:cNvPr id="13" name="Table 12"/>
          <p:cNvGraphicFramePr>
            <a:graphicFrameLocks noGrp="1"/>
          </p:cNvGraphicFramePr>
          <p:nvPr/>
        </p:nvGraphicFramePr>
        <p:xfrm>
          <a:off x="20872696" y="7867179"/>
          <a:ext cx="7722684" cy="21402960"/>
        </p:xfrm>
        <a:graphic>
          <a:graphicData uri="http://schemas.openxmlformats.org/drawingml/2006/table">
            <a:tbl>
              <a:tblPr>
                <a:tableStyleId>{5C22544A-7EE6-4342-B048-85BDC9FD1C3A}</a:tableStyleId>
              </a:tblPr>
              <a:tblGrid>
                <a:gridCol w="1944000"/>
                <a:gridCol w="5778684"/>
              </a:tblGrid>
              <a:tr h="1080000">
                <a:tc gridSpan="2">
                  <a:txBody>
                    <a:bodyPr/>
                    <a:lstStyle/>
                    <a:p>
                      <a:pPr algn="ctr"/>
                      <a:r>
                        <a:rPr lang="en-GB" dirty="0" smtClean="0">
                          <a:solidFill>
                            <a:sysClr val="windowText" lastClr="000000"/>
                          </a:solidFill>
                        </a:rPr>
                        <a:t>Year</a:t>
                      </a:r>
                      <a:r>
                        <a:rPr lang="en-GB" baseline="0" dirty="0" smtClean="0">
                          <a:solidFill>
                            <a:sysClr val="windowText" lastClr="000000"/>
                          </a:solidFill>
                        </a:rPr>
                        <a:t> 3</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8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Compulsory Module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MATH326</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Relativity</a:t>
                      </a:r>
                      <a:endParaRPr lang="en-GB" sz="2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648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And one of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44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8000">
                <a:tc>
                  <a:txBody>
                    <a:bodyPr/>
                    <a:lstStyle/>
                    <a:p>
                      <a:pPr algn="ctr"/>
                      <a:r>
                        <a:rPr lang="en-GB" sz="3200" dirty="0" smtClean="0"/>
                        <a:t>MATH325</a:t>
                      </a:r>
                      <a:endParaRPr lang="en-GB"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t>Quantum Mechanics</a:t>
                      </a:r>
                      <a:endParaRPr lang="en-GB"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PHYS361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Quantum</a:t>
                      </a:r>
                      <a:r>
                        <a:rPr lang="en-GB" sz="2800" kern="1200" baseline="0" dirty="0" smtClean="0">
                          <a:solidFill>
                            <a:sysClr val="windowText" lastClr="000000"/>
                          </a:solidFill>
                          <a:latin typeface="+mn-lt"/>
                          <a:ea typeface="+mn-ea"/>
                          <a:cs typeface="+mn-cs"/>
                        </a:rPr>
                        <a:t> Mechanics and Atomic Physics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648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And one of</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28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PHYS488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Modelling Physical Phenomena</a:t>
                      </a:r>
                      <a:r>
                        <a:rPr lang="en-GB" sz="2800" kern="1200" baseline="0" dirty="0" smtClean="0">
                          <a:solidFill>
                            <a:sysClr val="windowText" lastClr="000000"/>
                          </a:solidFill>
                          <a:latin typeface="+mn-lt"/>
                          <a:ea typeface="+mn-ea"/>
                          <a:cs typeface="+mn-cs"/>
                        </a:rPr>
                        <a:t> (</a:t>
                      </a:r>
                      <a:r>
                        <a:rPr lang="en-GB" sz="2800" kern="1200" dirty="0" smtClean="0">
                          <a:solidFill>
                            <a:sysClr val="windowText" lastClr="000000"/>
                          </a:solidFill>
                          <a:latin typeface="+mn-lt"/>
                          <a:ea typeface="+mn-ea"/>
                          <a:cs typeface="+mn-cs"/>
                        </a:rPr>
                        <a:t>Project)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648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MATH432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Physics Essay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648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Additional modules</a:t>
                      </a:r>
                      <a:r>
                        <a:rPr lang="en-GB" sz="3600" kern="1200" baseline="0" dirty="0" smtClean="0">
                          <a:solidFill>
                            <a:sysClr val="windowText" lastClr="000000"/>
                          </a:solidFill>
                          <a:latin typeface="+mn-lt"/>
                          <a:ea typeface="+mn-ea"/>
                          <a:cs typeface="+mn-cs"/>
                        </a:rPr>
                        <a:t> from the below list to make up 45 credits at Level 3</a:t>
                      </a:r>
                      <a:endParaRPr lang="en-GB" sz="36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28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648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MATH322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Chaos and Dynamical</a:t>
                      </a:r>
                      <a:r>
                        <a:rPr lang="en-GB" sz="2800" b="0" i="0" u="none" strike="noStrike" kern="1200" baseline="0" dirty="0">
                          <a:solidFill>
                            <a:srgbClr val="000000"/>
                          </a:solidFill>
                          <a:latin typeface="Calibri"/>
                        </a:rPr>
                        <a:t> Systems</a:t>
                      </a:r>
                      <a:endParaRPr lang="en-GB" sz="2800" b="0" i="0" u="none" strike="noStrike" kern="1200" dirty="0">
                        <a:solidFill>
                          <a:srgbClr val="000000"/>
                        </a:solidFill>
                        <a:latin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648000">
                <a:tc>
                  <a:txBody>
                    <a:bodyPr/>
                    <a:lstStyle/>
                    <a:p>
                      <a:pPr algn="ctr"/>
                      <a:r>
                        <a:rPr lang="en-GB" sz="3200" dirty="0" smtClean="0">
                          <a:solidFill>
                            <a:sysClr val="windowText" lastClr="000000"/>
                          </a:solidFill>
                        </a:rPr>
                        <a:t>MATH323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solidFill>
                            <a:sysClr val="windowText" lastClr="000000"/>
                          </a:solidFill>
                        </a:rPr>
                        <a:t>Further Methods of Applied Mathematics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648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MATH324</a:t>
                      </a:r>
                      <a:endParaRPr lang="en-GB" sz="32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Cartesian Tensors &amp; Mathematical</a:t>
                      </a:r>
                      <a:r>
                        <a:rPr lang="en-GB" sz="2800" b="0" i="0" u="none" strike="noStrike" kern="1200" baseline="0" dirty="0">
                          <a:solidFill>
                            <a:srgbClr val="000000"/>
                          </a:solidFill>
                          <a:latin typeface="Calibri"/>
                        </a:rPr>
                        <a:t> Models of Solids and Viscous Fluids</a:t>
                      </a:r>
                      <a:endParaRPr lang="en-GB" sz="2800" b="0" i="0" u="none" strike="noStrike" kern="1200" dirty="0">
                        <a:solidFill>
                          <a:srgbClr val="000000"/>
                        </a:solidFill>
                        <a:latin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648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MATH331</a:t>
                      </a:r>
                      <a:endParaRPr lang="en-GB" sz="32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Mathematical Economics</a:t>
                      </a:r>
                      <a:endParaRPr lang="en-GB" sz="18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648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MATH332</a:t>
                      </a:r>
                      <a:endParaRPr lang="en-GB" sz="32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rtl="0" eaLnBrk="1" fontAlgn="auto" latinLnBrk="0" hangingPunct="1">
                        <a:spcBef>
                          <a:spcPts val="0"/>
                        </a:spcBef>
                        <a:spcAft>
                          <a:spcPts val="0"/>
                        </a:spcAft>
                      </a:pPr>
                      <a:r>
                        <a:rPr lang="en-GB" sz="2800" b="0" i="0" u="none" strike="noStrike" kern="1200" dirty="0">
                          <a:solidFill>
                            <a:srgbClr val="000000"/>
                          </a:solidFill>
                          <a:latin typeface="Calibri"/>
                        </a:rPr>
                        <a:t>Population Dynamics</a:t>
                      </a:r>
                      <a:endParaRPr lang="en-GB" sz="18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648000">
                <a:tc>
                  <a:txBody>
                    <a:bodyPr/>
                    <a:lstStyle/>
                    <a:p>
                      <a:pPr algn="ctr" rtl="0" fontAlgn="t"/>
                      <a:r>
                        <a:rPr lang="en-GB" sz="3200" b="0" i="0" u="none" strike="noStrike" dirty="0">
                          <a:solidFill>
                            <a:srgbClr val="000000"/>
                          </a:solidFill>
                          <a:latin typeface="Calibri"/>
                        </a:rPr>
                        <a:t>PHYS363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Condensed Matter Physics</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648000">
                <a:tc>
                  <a:txBody>
                    <a:bodyPr/>
                    <a:lstStyle/>
                    <a:p>
                      <a:pPr algn="ctr" rtl="0" fontAlgn="t"/>
                      <a:r>
                        <a:rPr lang="en-GB" sz="3200" b="0" i="0" u="none" strike="noStrike" dirty="0">
                          <a:solidFill>
                            <a:srgbClr val="000000"/>
                          </a:solidFill>
                          <a:latin typeface="Calibri"/>
                        </a:rPr>
                        <a:t>PHYS370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Advanced Electromagnetism </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648000">
                <a:tc>
                  <a:txBody>
                    <a:bodyPr/>
                    <a:lstStyle/>
                    <a:p>
                      <a:pPr algn="ctr" rtl="0" fontAlgn="t"/>
                      <a:r>
                        <a:rPr lang="en-GB" sz="3200" b="0" i="0" u="none" strike="noStrike" dirty="0">
                          <a:solidFill>
                            <a:srgbClr val="000000"/>
                          </a:solidFill>
                          <a:latin typeface="Calibri"/>
                        </a:rPr>
                        <a:t>PHYS374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Relativity and Cosmology</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648000">
                <a:tc>
                  <a:txBody>
                    <a:bodyPr/>
                    <a:lstStyle/>
                    <a:p>
                      <a:pPr algn="ctr" rtl="0" fontAlgn="t"/>
                      <a:r>
                        <a:rPr lang="en-GB" sz="3200" b="0" i="0" u="none" strike="noStrike" dirty="0">
                          <a:solidFill>
                            <a:srgbClr val="000000"/>
                          </a:solidFill>
                          <a:latin typeface="Calibri"/>
                        </a:rPr>
                        <a:t>PHYS375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Nuclear Physics </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648000">
                <a:tc>
                  <a:txBody>
                    <a:bodyPr/>
                    <a:lstStyle/>
                    <a:p>
                      <a:pPr algn="ctr" rtl="0" fontAlgn="t"/>
                      <a:r>
                        <a:rPr lang="en-GB" sz="3200" b="0" i="0" u="none" strike="noStrike" dirty="0">
                          <a:solidFill>
                            <a:srgbClr val="000000"/>
                          </a:solidFill>
                          <a:latin typeface="Calibri"/>
                        </a:rPr>
                        <a:t>PHYS377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Introduction to Particle Physics</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648000">
                <a:tc>
                  <a:txBody>
                    <a:bodyPr/>
                    <a:lstStyle/>
                    <a:p>
                      <a:pPr algn="ctr" rtl="0" fontAlgn="t"/>
                      <a:r>
                        <a:rPr lang="en-GB" sz="3200" b="0" i="0" u="none" strike="noStrike" dirty="0" smtClean="0">
                          <a:solidFill>
                            <a:srgbClr val="000000"/>
                          </a:solidFill>
                          <a:latin typeface="Calibri"/>
                        </a:rPr>
                        <a:t>PHYS378</a:t>
                      </a:r>
                      <a:endParaRPr lang="en-GB" sz="3200" b="0"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Advanced Practical Physics </a:t>
                      </a:r>
                      <a:endParaRPr lang="en-GB" sz="2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648000">
                <a:tc>
                  <a:txBody>
                    <a:bodyPr/>
                    <a:lstStyle/>
                    <a:p>
                      <a:pPr algn="ctr" rtl="0" fontAlgn="t"/>
                      <a:r>
                        <a:rPr lang="en-GB" sz="3200" b="0" i="0" u="none" strike="noStrike" dirty="0">
                          <a:solidFill>
                            <a:srgbClr val="000000"/>
                          </a:solidFill>
                          <a:latin typeface="Calibri"/>
                        </a:rPr>
                        <a:t>PHYS381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Surface Physics</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648000">
                <a:tc>
                  <a:txBody>
                    <a:bodyPr/>
                    <a:lstStyle/>
                    <a:p>
                      <a:pPr algn="ctr" rtl="0" fontAlgn="t"/>
                      <a:r>
                        <a:rPr lang="en-GB" sz="3200" b="0" i="0" u="none" strike="noStrike" dirty="0">
                          <a:solidFill>
                            <a:srgbClr val="000000"/>
                          </a:solidFill>
                          <a:latin typeface="Calibri"/>
                        </a:rPr>
                        <a:t>PHYS382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Physics of Life </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648000">
                <a:tc>
                  <a:txBody>
                    <a:bodyPr/>
                    <a:lstStyle/>
                    <a:p>
                      <a:pPr algn="ctr" rtl="0" fontAlgn="t"/>
                      <a:r>
                        <a:rPr lang="en-GB" sz="3200" b="0" i="0" u="none" strike="noStrike" dirty="0">
                          <a:solidFill>
                            <a:srgbClr val="000000"/>
                          </a:solidFill>
                          <a:latin typeface="Calibri"/>
                        </a:rPr>
                        <a:t>PHYS387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Materials Physics</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648000">
                <a:tc>
                  <a:txBody>
                    <a:bodyPr/>
                    <a:lstStyle/>
                    <a:p>
                      <a:pPr algn="ctr" rtl="0" fontAlgn="t"/>
                      <a:r>
                        <a:rPr lang="en-GB" sz="3200" b="0" i="0" u="none" strike="noStrike" dirty="0" smtClean="0">
                          <a:solidFill>
                            <a:srgbClr val="000000"/>
                          </a:solidFill>
                          <a:latin typeface="Calibri"/>
                        </a:rPr>
                        <a:t>PHYS388</a:t>
                      </a:r>
                      <a:endParaRPr lang="en-GB" sz="3200" b="0"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Physics of Energy Sources</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648000">
                <a:tc>
                  <a:txBody>
                    <a:bodyPr/>
                    <a:lstStyle/>
                    <a:p>
                      <a:pPr algn="ctr" rtl="0" fontAlgn="t"/>
                      <a:r>
                        <a:rPr lang="en-GB" sz="3200" b="0" i="0" u="none" strike="noStrike" dirty="0">
                          <a:solidFill>
                            <a:srgbClr val="000000"/>
                          </a:solidFill>
                          <a:latin typeface="Calibri"/>
                        </a:rPr>
                        <a:t>PHYS389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Semiconductor Applications </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648000">
                <a:tc>
                  <a:txBody>
                    <a:bodyPr/>
                    <a:lstStyle/>
                    <a:p>
                      <a:pPr algn="ctr" rtl="0" fontAlgn="t"/>
                      <a:r>
                        <a:rPr lang="en-GB" sz="3200" b="0" i="0" u="none" strike="noStrike" dirty="0">
                          <a:solidFill>
                            <a:srgbClr val="000000"/>
                          </a:solidFill>
                          <a:latin typeface="Calibri"/>
                        </a:rPr>
                        <a:t>PHYS393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chemeClr val="dk1"/>
                          </a:solidFill>
                          <a:latin typeface="+mn-lt"/>
                          <a:ea typeface="+mn-ea"/>
                          <a:cs typeface="+mn-cs"/>
                        </a:rPr>
                        <a:t>Statistical and Low Temperature Physics </a:t>
                      </a:r>
                      <a:endParaRPr lang="en-GB" sz="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648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Additional modules from the Year 4 list to make up 30 credits at Level M</a:t>
                      </a:r>
                      <a:endParaRPr lang="en-GB" sz="3600" kern="1200" dirty="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2800" kern="1200" dirty="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4" name="Table 13"/>
          <p:cNvGraphicFramePr>
            <a:graphicFrameLocks noGrp="1"/>
          </p:cNvGraphicFramePr>
          <p:nvPr/>
        </p:nvGraphicFramePr>
        <p:xfrm>
          <a:off x="29109118" y="7867179"/>
          <a:ext cx="7883344" cy="16335840"/>
        </p:xfrm>
        <a:graphic>
          <a:graphicData uri="http://schemas.openxmlformats.org/drawingml/2006/table">
            <a:tbl>
              <a:tblPr>
                <a:tableStyleId>{5C22544A-7EE6-4342-B048-85BDC9FD1C3A}</a:tableStyleId>
              </a:tblPr>
              <a:tblGrid>
                <a:gridCol w="1944000"/>
                <a:gridCol w="5939344"/>
              </a:tblGrid>
              <a:tr h="1080000">
                <a:tc gridSpan="2">
                  <a:txBody>
                    <a:bodyPr/>
                    <a:lstStyle/>
                    <a:p>
                      <a:pPr algn="ctr"/>
                      <a:r>
                        <a:rPr lang="en-GB" dirty="0" smtClean="0">
                          <a:solidFill>
                            <a:sysClr val="windowText" lastClr="000000"/>
                          </a:solidFill>
                        </a:rPr>
                        <a:t>Year</a:t>
                      </a:r>
                      <a:r>
                        <a:rPr lang="en-GB" baseline="0" dirty="0" smtClean="0">
                          <a:solidFill>
                            <a:sysClr val="windowText" lastClr="000000"/>
                          </a:solidFill>
                        </a:rPr>
                        <a:t> 4</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algn="ctr"/>
                      <a:r>
                        <a:rPr lang="en-GB" sz="3200" dirty="0" smtClean="0">
                          <a:solidFill>
                            <a:sysClr val="windowText" lastClr="000000"/>
                          </a:solidFill>
                        </a:rPr>
                        <a:t>MATH420</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r>
                        <a:rPr lang="en-GB" sz="2800" dirty="0" smtClean="0">
                          <a:solidFill>
                            <a:sysClr val="windowText" lastClr="000000"/>
                          </a:solidFill>
                        </a:rPr>
                        <a:t>Advanced Mathematical Physics Project</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PHYS480</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Advanced Quantum Physics</a:t>
                      </a:r>
                      <a:endParaRPr lang="en-GB" sz="2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Additional modules from the below list to make up 30 credits at Level M</a:t>
                      </a:r>
                      <a:endParaRPr lang="en-GB" sz="3600" kern="1200" dirty="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2800" kern="1200" dirty="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20000">
                <a:tc>
                  <a:txBody>
                    <a:bodyPr/>
                    <a:lstStyle/>
                    <a:p>
                      <a:pPr marL="0" algn="ctr" rtl="0" eaLnBrk="1" fontAlgn="t" latinLnBrk="0" hangingPunct="1">
                        <a:spcBef>
                          <a:spcPts val="0"/>
                        </a:spcBef>
                        <a:spcAft>
                          <a:spcPts val="0"/>
                        </a:spcAft>
                      </a:pPr>
                      <a:r>
                        <a:rPr lang="en-GB" sz="3200" b="0" i="0" u="none" strike="noStrike" kern="1200" dirty="0" smtClean="0">
                          <a:solidFill>
                            <a:srgbClr val="000000"/>
                          </a:solidFill>
                          <a:latin typeface="+mn-lt"/>
                        </a:rPr>
                        <a:t>MATH421</a:t>
                      </a:r>
                      <a:endParaRPr lang="en-GB" sz="3200" b="0" i="0" u="none" strike="noStrike"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rtl="0" eaLnBrk="1" fontAlgn="auto" latinLnBrk="0" hangingPunct="1">
                        <a:spcBef>
                          <a:spcPts val="0"/>
                        </a:spcBef>
                        <a:spcAft>
                          <a:spcPts val="0"/>
                        </a:spcAft>
                      </a:pPr>
                      <a:r>
                        <a:rPr lang="en-GB" sz="2800" b="0" i="0" u="none" strike="noStrike" kern="1200" dirty="0" smtClean="0">
                          <a:solidFill>
                            <a:srgbClr val="000000"/>
                          </a:solidFill>
                          <a:latin typeface="+mn-lt"/>
                        </a:rPr>
                        <a:t>Linear Differential Operators</a:t>
                      </a:r>
                      <a:endParaRPr lang="en-GB" sz="1800" b="0" i="0" u="none" strike="noStrike"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0000">
                <a:tc>
                  <a:txBody>
                    <a:bodyPr/>
                    <a:lstStyle/>
                    <a:p>
                      <a:pPr marL="0" algn="ctr" rtl="0" eaLnBrk="1" fontAlgn="t" latinLnBrk="0" hangingPunct="1">
                        <a:spcBef>
                          <a:spcPts val="0"/>
                        </a:spcBef>
                        <a:spcAft>
                          <a:spcPts val="0"/>
                        </a:spcAft>
                      </a:pPr>
                      <a:r>
                        <a:rPr lang="en-GB" sz="3200" b="0" i="0" u="none" strike="noStrike" dirty="0" smtClean="0">
                          <a:latin typeface="+mn-lt"/>
                        </a:rPr>
                        <a:t>MATH423</a:t>
                      </a:r>
                      <a:endParaRPr lang="en-GB" sz="3200" b="0" i="0" u="none" strike="noStrike"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rtl="0" eaLnBrk="1" fontAlgn="auto" latinLnBrk="0" hangingPunct="1">
                        <a:spcBef>
                          <a:spcPts val="0"/>
                        </a:spcBef>
                        <a:spcAft>
                          <a:spcPts val="0"/>
                        </a:spcAft>
                      </a:pPr>
                      <a:r>
                        <a:rPr lang="en-GB" sz="2800" b="0" i="0" u="none" strike="noStrike" dirty="0" smtClean="0">
                          <a:latin typeface="+mn-lt"/>
                        </a:rPr>
                        <a:t>Introduction to String Theory</a:t>
                      </a:r>
                      <a:endParaRPr lang="en-GB" sz="2800" b="0" i="0" u="none" strike="noStrike"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0000">
                <a:tc>
                  <a:txBody>
                    <a:bodyPr/>
                    <a:lstStyle/>
                    <a:p>
                      <a:pPr marL="0" algn="ctr" rtl="0" eaLnBrk="1" fontAlgn="t" latinLnBrk="0" hangingPunct="1">
                        <a:spcBef>
                          <a:spcPts val="0"/>
                        </a:spcBef>
                        <a:spcAft>
                          <a:spcPts val="0"/>
                        </a:spcAft>
                      </a:pPr>
                      <a:r>
                        <a:rPr lang="en-GB" sz="3200" b="0" i="0" u="none" strike="noStrike" dirty="0" smtClean="0">
                          <a:latin typeface="+mn-lt"/>
                        </a:rPr>
                        <a:t>MATH425</a:t>
                      </a:r>
                      <a:endParaRPr lang="en-GB" sz="3200" b="0" i="0" u="none" strike="noStrike"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rtl="0" eaLnBrk="1" fontAlgn="auto" latinLnBrk="0" hangingPunct="1">
                        <a:spcBef>
                          <a:spcPts val="0"/>
                        </a:spcBef>
                        <a:spcAft>
                          <a:spcPts val="0"/>
                        </a:spcAft>
                      </a:pPr>
                      <a:r>
                        <a:rPr lang="en-GB" sz="2800" b="0" i="0" u="none" strike="noStrike" dirty="0" smtClean="0">
                          <a:latin typeface="+mn-lt"/>
                        </a:rPr>
                        <a:t>Quantum Field Theory</a:t>
                      </a:r>
                      <a:endParaRPr lang="en-GB" sz="2800" b="0" i="0" u="none" strike="noStrike"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0000">
                <a:tc>
                  <a:txBody>
                    <a:bodyPr/>
                    <a:lstStyle/>
                    <a:p>
                      <a:pPr marL="0" algn="ctr" rtl="0" eaLnBrk="1" fontAlgn="t" latinLnBrk="0" hangingPunct="1">
                        <a:spcBef>
                          <a:spcPts val="0"/>
                        </a:spcBef>
                        <a:spcAft>
                          <a:spcPts val="0"/>
                        </a:spcAft>
                      </a:pPr>
                      <a:r>
                        <a:rPr lang="en-GB" sz="3200" b="0" i="0" u="none" strike="noStrike" dirty="0" smtClean="0">
                          <a:latin typeface="+mn-lt"/>
                        </a:rPr>
                        <a:t>MATH433</a:t>
                      </a:r>
                      <a:endParaRPr lang="en-GB" sz="3200" b="0" i="0" u="none" strike="noStrike"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rtl="0" eaLnBrk="1" fontAlgn="auto" latinLnBrk="0" hangingPunct="1">
                        <a:spcBef>
                          <a:spcPts val="0"/>
                        </a:spcBef>
                        <a:spcAft>
                          <a:spcPts val="0"/>
                        </a:spcAft>
                      </a:pPr>
                      <a:r>
                        <a:rPr lang="en-GB" sz="2800" b="0" i="0" u="none" strike="noStrike" dirty="0" smtClean="0">
                          <a:latin typeface="+mn-lt"/>
                        </a:rPr>
                        <a:t>Asymptotic Methods for PDEs</a:t>
                      </a:r>
                      <a:endParaRPr lang="en-GB" sz="2800" b="0" i="0" u="none" strike="noStrike"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0000">
                <a:tc>
                  <a:txBody>
                    <a:bodyPr/>
                    <a:lstStyle/>
                    <a:p>
                      <a:pPr marL="0" algn="ctr" rtl="0" eaLnBrk="1" fontAlgn="t" latinLnBrk="0" hangingPunct="1">
                        <a:spcBef>
                          <a:spcPts val="0"/>
                        </a:spcBef>
                        <a:spcAft>
                          <a:spcPts val="0"/>
                        </a:spcAft>
                      </a:pPr>
                      <a:r>
                        <a:rPr lang="en-GB" sz="3200" b="0" i="0" u="none" strike="noStrike" dirty="0" smtClean="0">
                          <a:latin typeface="+mn-lt"/>
                        </a:rPr>
                        <a:t>MATH426</a:t>
                      </a:r>
                      <a:endParaRPr lang="en-GB" sz="3200" b="0" i="0" u="none" strike="noStrike"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rtl="0" eaLnBrk="1" fontAlgn="auto" latinLnBrk="0" hangingPunct="1">
                        <a:spcBef>
                          <a:spcPts val="0"/>
                        </a:spcBef>
                        <a:spcAft>
                          <a:spcPts val="0"/>
                        </a:spcAft>
                      </a:pPr>
                      <a:r>
                        <a:rPr lang="en-GB" sz="2800" b="0" i="0" u="none" strike="noStrike" dirty="0" smtClean="0">
                          <a:latin typeface="+mn-lt"/>
                        </a:rPr>
                        <a:t>Mathematical Biology</a:t>
                      </a:r>
                      <a:endParaRPr lang="en-GB" sz="2800" b="0" i="0" u="none" strike="noStrike"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0000">
                <a:tc>
                  <a:txBody>
                    <a:bodyPr/>
                    <a:lstStyle/>
                    <a:p>
                      <a:pPr marL="0" algn="ctr" rtl="0" eaLnBrk="1" fontAlgn="t" latinLnBrk="0" hangingPunct="1">
                        <a:spcBef>
                          <a:spcPts val="0"/>
                        </a:spcBef>
                        <a:spcAft>
                          <a:spcPts val="0"/>
                        </a:spcAft>
                      </a:pPr>
                      <a:r>
                        <a:rPr lang="en-GB" sz="3200" b="0" i="0" u="none" strike="noStrike" dirty="0" smtClean="0">
                          <a:latin typeface="+mn-lt"/>
                        </a:rPr>
                        <a:t>MATH427</a:t>
                      </a:r>
                      <a:endParaRPr lang="en-GB" sz="3200" b="0" i="0" u="none" strike="noStrike"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rtl="0" eaLnBrk="1" fontAlgn="auto" latinLnBrk="0" hangingPunct="1">
                        <a:spcBef>
                          <a:spcPts val="0"/>
                        </a:spcBef>
                        <a:spcAft>
                          <a:spcPts val="0"/>
                        </a:spcAft>
                      </a:pPr>
                      <a:r>
                        <a:rPr lang="en-GB" sz="2800" b="0" i="0" u="none" strike="noStrike" dirty="0" smtClean="0">
                          <a:latin typeface="+mn-lt"/>
                        </a:rPr>
                        <a:t>Waves, Mathematical Modelling</a:t>
                      </a:r>
                      <a:endParaRPr lang="en-GB" sz="2800" b="0" i="0" u="none" strike="noStrike"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0000">
                <a:tc>
                  <a:txBody>
                    <a:bodyPr/>
                    <a:lstStyle/>
                    <a:p>
                      <a:pPr marL="0" algn="ctr" rtl="0" eaLnBrk="1" fontAlgn="t" latinLnBrk="0" hangingPunct="1">
                        <a:spcBef>
                          <a:spcPts val="0"/>
                        </a:spcBef>
                        <a:spcAft>
                          <a:spcPts val="0"/>
                        </a:spcAft>
                      </a:pPr>
                      <a:r>
                        <a:rPr lang="en-GB" sz="3200" b="0" i="0" u="none" strike="noStrike" dirty="0" smtClean="0">
                          <a:latin typeface="+mn-lt"/>
                        </a:rPr>
                        <a:t>MATH431</a:t>
                      </a:r>
                      <a:endParaRPr lang="en-GB" sz="3200" b="0" i="0" u="none" strike="noStrike"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rtl="0" eaLnBrk="1" fontAlgn="auto" latinLnBrk="0" hangingPunct="1">
                        <a:spcBef>
                          <a:spcPts val="0"/>
                        </a:spcBef>
                        <a:spcAft>
                          <a:spcPts val="0"/>
                        </a:spcAft>
                      </a:pPr>
                      <a:r>
                        <a:rPr lang="en-GB" sz="2800" b="0" i="0" u="none" strike="noStrike" dirty="0" smtClean="0">
                          <a:latin typeface="+mn-lt"/>
                        </a:rPr>
                        <a:t>Intro to Modern Particle </a:t>
                      </a:r>
                      <a:r>
                        <a:rPr lang="en-GB" sz="2800" b="0" i="0" u="none" strike="noStrike" dirty="0" smtClean="0">
                          <a:latin typeface="+mn-lt"/>
                        </a:rPr>
                        <a:t>Theory</a:t>
                      </a:r>
                      <a:endParaRPr lang="en-GB" sz="2800" b="0" i="0" u="none" strike="noStrike"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PHYS489</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algn="ctr" fontAlgn="b"/>
                      <a:r>
                        <a:rPr lang="en-GB" sz="2800" b="0" i="0" u="none" strike="noStrike" dirty="0">
                          <a:solidFill>
                            <a:srgbClr val="000000"/>
                          </a:solidFill>
                          <a:latin typeface="Calibri"/>
                        </a:rPr>
                        <a:t>Advanced Particle Physics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PHYS490</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algn="ctr" fontAlgn="b"/>
                      <a:r>
                        <a:rPr lang="en-GB" sz="2800" b="0" i="0" u="none" strike="noStrike" dirty="0">
                          <a:solidFill>
                            <a:srgbClr val="000000"/>
                          </a:solidFill>
                          <a:latin typeface="Calibri"/>
                        </a:rPr>
                        <a:t>Condensed Matter Theory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PHYS491</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algn="ctr" fontAlgn="b"/>
                      <a:r>
                        <a:rPr lang="en-GB" sz="2800" b="0" i="0" u="none" strike="noStrike" dirty="0">
                          <a:solidFill>
                            <a:srgbClr val="000000"/>
                          </a:solidFill>
                          <a:latin typeface="Calibri"/>
                        </a:rPr>
                        <a:t>Advanced Nuclear Physics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PHYS493</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algn="ctr" fontAlgn="b"/>
                      <a:r>
                        <a:rPr lang="en-GB" sz="2800" b="0" i="0" u="none" strike="noStrike" dirty="0">
                          <a:solidFill>
                            <a:srgbClr val="000000"/>
                          </a:solidFill>
                          <a:latin typeface="Calibri"/>
                        </a:rPr>
                        <a:t>Research Skills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PHYS497</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algn="ctr" fontAlgn="b"/>
                      <a:r>
                        <a:rPr lang="en-GB" sz="2800" b="0" i="0" u="none" strike="noStrike" dirty="0">
                          <a:solidFill>
                            <a:srgbClr val="000000"/>
                          </a:solidFill>
                          <a:latin typeface="Calibri"/>
                        </a:rPr>
                        <a:t>Magnetic Structure and Function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PHYS499</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algn="ctr" fontAlgn="b"/>
                      <a:r>
                        <a:rPr lang="en-GB" sz="2800" b="0" i="0" u="none" strike="noStrike" dirty="0" err="1">
                          <a:solidFill>
                            <a:srgbClr val="000000"/>
                          </a:solidFill>
                          <a:latin typeface="Calibri"/>
                        </a:rPr>
                        <a:t>Nanoscale</a:t>
                      </a:r>
                      <a:r>
                        <a:rPr lang="en-GB" sz="2800" b="0" i="0" u="none" strike="noStrike" dirty="0">
                          <a:solidFill>
                            <a:srgbClr val="000000"/>
                          </a:solidFill>
                          <a:latin typeface="Calibri"/>
                        </a:rPr>
                        <a:t> Physics and Technology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Additional modules</a:t>
                      </a:r>
                      <a:r>
                        <a:rPr lang="en-GB" sz="3600" kern="1200" baseline="0" dirty="0" smtClean="0">
                          <a:solidFill>
                            <a:sysClr val="windowText" lastClr="000000"/>
                          </a:solidFill>
                          <a:latin typeface="+mn-lt"/>
                          <a:ea typeface="+mn-ea"/>
                          <a:cs typeface="+mn-cs"/>
                        </a:rPr>
                        <a:t> from the Year 3 list to make up 45 credits at Level  3</a:t>
                      </a:r>
                      <a:endParaRPr lang="en-GB" sz="3600" kern="1200" dirty="0" smtClean="0">
                        <a:solidFill>
                          <a:sysClr val="windowText" lastClr="000000"/>
                        </a:solidFill>
                        <a:latin typeface="+mn-lt"/>
                        <a:ea typeface="+mn-ea"/>
                        <a:cs typeface="+mn-cs"/>
                      </a:endParaRPr>
                    </a:p>
                    <a:p>
                      <a:pPr marL="0" algn="ctr" defTabSz="4176431" rtl="0" eaLnBrk="1" latinLnBrk="0" hangingPunct="1"/>
                      <a:r>
                        <a:rPr lang="en-GB" sz="3600" kern="1200" baseline="0" dirty="0" smtClean="0">
                          <a:solidFill>
                            <a:sysClr val="windowText" lastClr="000000"/>
                          </a:solidFill>
                          <a:latin typeface="+mn-lt"/>
                          <a:ea typeface="+mn-ea"/>
                          <a:cs typeface="+mn-cs"/>
                        </a:rPr>
                        <a:t>For F344 you should emphasise Physics Modules in Years 3 and 4</a:t>
                      </a:r>
                      <a:endParaRPr lang="en-GB" sz="3600" kern="1200" dirty="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bl>
          </a:graphicData>
        </a:graphic>
      </p:graphicFrame>
      <p:cxnSp>
        <p:nvCxnSpPr>
          <p:cNvPr id="15" name="Straight Connector 14"/>
          <p:cNvCxnSpPr/>
          <p:nvPr/>
        </p:nvCxnSpPr>
        <p:spPr>
          <a:xfrm>
            <a:off x="37246022" y="8085603"/>
            <a:ext cx="0" cy="21600000"/>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7" name="Table 16"/>
          <p:cNvGraphicFramePr>
            <a:graphicFrameLocks noGrp="1"/>
          </p:cNvGraphicFramePr>
          <p:nvPr/>
        </p:nvGraphicFramePr>
        <p:xfrm>
          <a:off x="953990" y="25437131"/>
          <a:ext cx="6984776" cy="3840480"/>
        </p:xfrm>
        <a:graphic>
          <a:graphicData uri="http://schemas.openxmlformats.org/drawingml/2006/table">
            <a:tbl>
              <a:tblPr firstRow="1" bandRow="1">
                <a:tableStyleId>{5C22544A-7EE6-4342-B048-85BDC9FD1C3A}</a:tableStyleId>
              </a:tblPr>
              <a:tblGrid>
                <a:gridCol w="6984776"/>
              </a:tblGrid>
              <a:tr h="370840">
                <a:tc>
                  <a:txBody>
                    <a:bodyPr/>
                    <a:lstStyle/>
                    <a:p>
                      <a:r>
                        <a:rPr lang="en-GB" sz="3600" b="0" dirty="0" smtClean="0">
                          <a:solidFill>
                            <a:schemeClr val="tx1"/>
                          </a:solidFill>
                        </a:rPr>
                        <a:t>General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3600" b="0" dirty="0" smtClean="0">
                          <a:solidFill>
                            <a:schemeClr val="tx1"/>
                          </a:solidFill>
                        </a:rPr>
                        <a:t>Applied Maths / Theoretical Physics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en-GB" sz="3600" b="0" dirty="0" smtClean="0">
                          <a:solidFill>
                            <a:schemeClr val="tx1"/>
                          </a:solidFill>
                        </a:rPr>
                        <a:t>Pure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370840">
                <a:tc>
                  <a:txBody>
                    <a:bodyPr/>
                    <a:lstStyle/>
                    <a:p>
                      <a:r>
                        <a:rPr lang="en-GB" sz="3600" b="0" dirty="0" smtClean="0">
                          <a:solidFill>
                            <a:schemeClr val="tx1"/>
                          </a:solidFill>
                        </a:rPr>
                        <a:t>Statistics / OR</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r>
                        <a:rPr lang="en-GB" sz="3600" b="0" dirty="0" smtClean="0">
                          <a:solidFill>
                            <a:schemeClr val="tx1"/>
                          </a:solidFill>
                        </a:rPr>
                        <a:t>Project Modules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70840">
                <a:tc>
                  <a:txBody>
                    <a:bodyPr/>
                    <a:lstStyle/>
                    <a:p>
                      <a:r>
                        <a:rPr lang="en-GB" sz="3600" b="0" dirty="0" smtClean="0">
                          <a:solidFill>
                            <a:schemeClr val="tx1"/>
                          </a:solidFill>
                        </a:rPr>
                        <a:t>Other Subjects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G101: </a:t>
            </a:r>
            <a:r>
              <a:rPr lang="en-GB" dirty="0" err="1" smtClean="0"/>
              <a:t>MMath</a:t>
            </a:r>
            <a:r>
              <a:rPr lang="en-GB" dirty="0" smtClean="0"/>
              <a:t> Mathematics</a:t>
            </a:r>
            <a:br>
              <a:rPr lang="en-GB" dirty="0" smtClean="0"/>
            </a:br>
            <a:r>
              <a:rPr lang="en-GB" dirty="0" smtClean="0"/>
              <a:t>From Application to Graduation</a:t>
            </a:r>
            <a:endParaRPr lang="en-GB" dirty="0"/>
          </a:p>
        </p:txBody>
      </p:sp>
      <p:sp>
        <p:nvSpPr>
          <p:cNvPr id="3" name="Oval 2"/>
          <p:cNvSpPr/>
          <p:nvPr/>
        </p:nvSpPr>
        <p:spPr>
          <a:xfrm>
            <a:off x="161902" y="12979747"/>
            <a:ext cx="5400000" cy="54000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ysClr val="windowText" lastClr="000000"/>
                </a:solidFill>
              </a:rPr>
              <a:t>Application Successful!</a:t>
            </a:r>
            <a:endParaRPr lang="en-GB" sz="6000" dirty="0">
              <a:solidFill>
                <a:sysClr val="windowText" lastClr="000000"/>
              </a:solidFill>
            </a:endParaRPr>
          </a:p>
        </p:txBody>
      </p:sp>
      <p:sp>
        <p:nvSpPr>
          <p:cNvPr id="5" name="Oval 4"/>
          <p:cNvSpPr/>
          <p:nvPr/>
        </p:nvSpPr>
        <p:spPr>
          <a:xfrm>
            <a:off x="37174614" y="12835731"/>
            <a:ext cx="5400000" cy="54000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0" dirty="0" smtClean="0">
                <a:solidFill>
                  <a:sysClr val="windowText" lastClr="000000"/>
                </a:solidFill>
              </a:rPr>
              <a:t>Graduation!</a:t>
            </a:r>
            <a:endParaRPr lang="en-GB" sz="6000" dirty="0">
              <a:solidFill>
                <a:sysClr val="windowText" lastClr="000000"/>
              </a:solidFill>
            </a:endParaRPr>
          </a:p>
        </p:txBody>
      </p:sp>
      <p:cxnSp>
        <p:nvCxnSpPr>
          <p:cNvPr id="7" name="Straight Connector 6"/>
          <p:cNvCxnSpPr/>
          <p:nvPr/>
        </p:nvCxnSpPr>
        <p:spPr>
          <a:xfrm>
            <a:off x="5634510"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483382"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1404262"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9325142"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1" name="Table 10"/>
          <p:cNvGraphicFramePr>
            <a:graphicFrameLocks noGrp="1"/>
          </p:cNvGraphicFramePr>
          <p:nvPr/>
        </p:nvGraphicFramePr>
        <p:xfrm>
          <a:off x="5778526" y="6715051"/>
          <a:ext cx="7488000" cy="9261120"/>
        </p:xfrm>
        <a:graphic>
          <a:graphicData uri="http://schemas.openxmlformats.org/drawingml/2006/table">
            <a:tbl>
              <a:tblPr>
                <a:tableStyleId>{5C22544A-7EE6-4342-B048-85BDC9FD1C3A}</a:tableStyleId>
              </a:tblPr>
              <a:tblGrid>
                <a:gridCol w="1944000"/>
                <a:gridCol w="5544000"/>
              </a:tblGrid>
              <a:tr h="1080000">
                <a:tc gridSpan="2">
                  <a:txBody>
                    <a:bodyPr/>
                    <a:lstStyle/>
                    <a:p>
                      <a:pPr algn="ctr"/>
                      <a:r>
                        <a:rPr lang="en-GB" dirty="0" smtClean="0">
                          <a:solidFill>
                            <a:sysClr val="windowText" lastClr="000000"/>
                          </a:solidFill>
                        </a:rPr>
                        <a:t>Year 1</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algn="ctr"/>
                      <a:r>
                        <a:rPr lang="en-GB" sz="3200" dirty="0" smtClean="0">
                          <a:solidFill>
                            <a:sysClr val="windowText" lastClr="000000"/>
                          </a:solidFill>
                        </a:rPr>
                        <a:t>MATH101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1</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2</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Introduction to Linear Algebra</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MATH105</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Numbers and Sets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MATH122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Dynamic Modelling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MATH142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Numbers, Groups and Codes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MATH162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Statistics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One of</a:t>
                      </a:r>
                      <a:endParaRPr lang="en-GB" sz="3600" kern="1200" dirty="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MATH111</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IT Skills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COMP101</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Programming in JAVA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bl>
          </a:graphicData>
        </a:graphic>
      </p:graphicFrame>
      <p:graphicFrame>
        <p:nvGraphicFramePr>
          <p:cNvPr id="12" name="Table 11"/>
          <p:cNvGraphicFramePr>
            <a:graphicFrameLocks noGrp="1"/>
          </p:cNvGraphicFramePr>
          <p:nvPr/>
        </p:nvGraphicFramePr>
        <p:xfrm>
          <a:off x="13723142" y="6715051"/>
          <a:ext cx="7415808" cy="22279440"/>
        </p:xfrm>
        <a:graphic>
          <a:graphicData uri="http://schemas.openxmlformats.org/drawingml/2006/table">
            <a:tbl>
              <a:tblPr>
                <a:tableStyleId>{5C22544A-7EE6-4342-B048-85BDC9FD1C3A}</a:tableStyleId>
              </a:tblPr>
              <a:tblGrid>
                <a:gridCol w="1944000"/>
                <a:gridCol w="5471808"/>
              </a:tblGrid>
              <a:tr h="1080000">
                <a:tc gridSpan="2">
                  <a:txBody>
                    <a:bodyPr/>
                    <a:lstStyle/>
                    <a:p>
                      <a:pPr algn="ctr"/>
                      <a:r>
                        <a:rPr lang="en-GB" dirty="0" smtClean="0">
                          <a:solidFill>
                            <a:sysClr val="windowText" lastClr="000000"/>
                          </a:solidFill>
                        </a:rPr>
                        <a:t>Year</a:t>
                      </a:r>
                      <a:r>
                        <a:rPr lang="en-GB" baseline="0" dirty="0" smtClean="0">
                          <a:solidFill>
                            <a:sysClr val="windowText" lastClr="000000"/>
                          </a:solidFill>
                        </a:rPr>
                        <a:t> 2</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algn="ctr"/>
                      <a:r>
                        <a:rPr lang="en-GB" sz="3200" dirty="0" smtClean="0">
                          <a:solidFill>
                            <a:sysClr val="windowText" lastClr="000000"/>
                          </a:solidFill>
                        </a:rPr>
                        <a:t>MATH201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800" dirty="0" smtClean="0">
                          <a:solidFill>
                            <a:sysClr val="windowText" lastClr="000000"/>
                          </a:solidFill>
                        </a:rPr>
                        <a:t>Ordinary Differential Equations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20000">
                <a:tc>
                  <a:txBody>
                    <a:bodyPr/>
                    <a:lstStyle/>
                    <a:p>
                      <a:pPr algn="ctr"/>
                      <a:r>
                        <a:rPr lang="en-GB" sz="3200" dirty="0" smtClean="0">
                          <a:solidFill>
                            <a:sysClr val="windowText" lastClr="000000"/>
                          </a:solidFill>
                        </a:rPr>
                        <a:t>MATH243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n-GB" sz="2800" dirty="0" smtClean="0">
                          <a:solidFill>
                            <a:sysClr val="windowText" lastClr="000000"/>
                          </a:solidFill>
                        </a:rPr>
                        <a:t>Complex Functions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algn="ctr"/>
                      <a:r>
                        <a:rPr lang="en-GB" sz="3200" dirty="0" smtClean="0">
                          <a:solidFill>
                            <a:sysClr val="windowText" lastClr="000000"/>
                          </a:solidFill>
                        </a:rPr>
                        <a:t>MATH244</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n-GB" sz="2800" dirty="0" smtClean="0">
                          <a:solidFill>
                            <a:sysClr val="windowText" lastClr="000000"/>
                          </a:solidFill>
                        </a:rPr>
                        <a:t>Linear Algebra and Geometry</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At least one from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algn="ctr"/>
                      <a:r>
                        <a:rPr lang="en-GB" sz="3200" dirty="0" smtClean="0"/>
                        <a:t>MATH241</a:t>
                      </a:r>
                      <a:endParaRPr lang="en-GB"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n-GB" sz="2800" dirty="0" smtClean="0"/>
                        <a:t>Metric Spaces and Calculus</a:t>
                      </a:r>
                      <a:endParaRPr lang="en-GB"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MATH247</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Commutative</a:t>
                      </a:r>
                      <a:r>
                        <a:rPr lang="en-GB" sz="2800" kern="1200" baseline="0" dirty="0" smtClean="0">
                          <a:solidFill>
                            <a:sysClr val="windowText" lastClr="000000"/>
                          </a:solidFill>
                          <a:latin typeface="+mn-lt"/>
                          <a:ea typeface="+mn-ea"/>
                          <a:cs typeface="+mn-cs"/>
                        </a:rPr>
                        <a:t> Algebra</a:t>
                      </a:r>
                      <a:endParaRPr lang="en-GB" sz="2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MATH248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Geometry of Curves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And at</a:t>
                      </a:r>
                      <a:r>
                        <a:rPr lang="en-GB" sz="3600" kern="1200" baseline="0" dirty="0" smtClean="0">
                          <a:solidFill>
                            <a:sysClr val="windowText" lastClr="000000"/>
                          </a:solidFill>
                          <a:latin typeface="+mn-lt"/>
                          <a:ea typeface="+mn-ea"/>
                          <a:cs typeface="+mn-cs"/>
                        </a:rPr>
                        <a:t> least one from</a:t>
                      </a:r>
                      <a:endParaRPr lang="en-GB" sz="36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Introduction to the Methods of Applied mathematics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Vector Calculus with Applications</a:t>
                      </a:r>
                      <a:r>
                        <a:rPr lang="en-GB" sz="2800" kern="1200" baseline="0" dirty="0" smtClean="0">
                          <a:solidFill>
                            <a:sysClr val="windowText" lastClr="000000"/>
                          </a:solidFill>
                          <a:latin typeface="+mn-lt"/>
                          <a:ea typeface="+mn-ea"/>
                          <a:cs typeface="+mn-cs"/>
                        </a:rPr>
                        <a:t> in Fluid Mechanics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Models: Microeconomics</a:t>
                      </a:r>
                      <a:r>
                        <a:rPr lang="en-GB" sz="2800" kern="1200" baseline="0" dirty="0" smtClean="0">
                          <a:solidFill>
                            <a:sysClr val="windowText" lastClr="000000"/>
                          </a:solidFill>
                          <a:latin typeface="+mn-lt"/>
                          <a:ea typeface="+mn-ea"/>
                          <a:cs typeface="+mn-cs"/>
                        </a:rPr>
                        <a:t> and Population Dynamics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Classical Mechanics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Numerical Analysis, Solution of Linear Equations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gridSpan="2">
                  <a:txBody>
                    <a:bodyPr/>
                    <a:lstStyle/>
                    <a:p>
                      <a:pPr algn="ctr" rtl="0" eaLnBrk="1" latinLnBrk="0" hangingPunct="1"/>
                      <a:r>
                        <a:rPr lang="en-GB" sz="2800" kern="1200" dirty="0" smtClean="0">
                          <a:solidFill>
                            <a:sysClr val="windowText" lastClr="000000"/>
                          </a:solidFill>
                          <a:latin typeface="+mn-lt"/>
                          <a:ea typeface="+mn-ea"/>
                          <a:cs typeface="+mn-cs"/>
                        </a:rPr>
                        <a:t>A</a:t>
                      </a:r>
                      <a:r>
                        <a:rPr lang="en-GB" sz="3600" kern="1200" dirty="0" smtClean="0">
                          <a:solidFill>
                            <a:sysClr val="windowText" lastClr="000000"/>
                          </a:solidFill>
                          <a:latin typeface="+mn-lt"/>
                          <a:ea typeface="+mn-ea"/>
                          <a:cs typeface="+mn-cs"/>
                        </a:rPr>
                        <a:t>nd a further 3 modules from the above list or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Group Project</a:t>
                      </a:r>
                    </a:p>
                    <a:p>
                      <a:pPr marL="0" algn="ctr" defTabSz="4176431" rtl="0" eaLnBrk="1" latinLnBrk="0" hangingPunct="1"/>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Methods of Operational Research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Financial</a:t>
                      </a:r>
                      <a:r>
                        <a:rPr lang="en-GB" sz="2800" kern="1200" baseline="0" dirty="0" smtClean="0">
                          <a:solidFill>
                            <a:sysClr val="windowText" lastClr="000000"/>
                          </a:solidFill>
                          <a:latin typeface="+mn-lt"/>
                          <a:ea typeface="+mn-ea"/>
                          <a:cs typeface="+mn-cs"/>
                        </a:rPr>
                        <a:t> Mathematics 2</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Statistical Theory and Methods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Statistical Theory and Methods</a:t>
                      </a:r>
                      <a:r>
                        <a:rPr lang="en-GB" sz="2800" kern="1200" baseline="0" dirty="0" smtClean="0">
                          <a:solidFill>
                            <a:sysClr val="windowText" lastClr="000000"/>
                          </a:solidFill>
                          <a:latin typeface="+mn-lt"/>
                          <a:ea typeface="+mn-ea"/>
                          <a:cs typeface="+mn-cs"/>
                        </a:rPr>
                        <a:t> 2</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Measure Theory and Probability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Financial mathematics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Operational Research: Probabilistic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EDUC500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Mathematics</a:t>
                      </a:r>
                      <a:r>
                        <a:rPr lang="en-GB" sz="2800" kern="1200" baseline="0" dirty="0" smtClean="0">
                          <a:solidFill>
                            <a:sysClr val="windowText" lastClr="000000"/>
                          </a:solidFill>
                          <a:latin typeface="+mn-lt"/>
                          <a:ea typeface="+mn-ea"/>
                          <a:cs typeface="+mn-cs"/>
                        </a:rPr>
                        <a:t> in Schools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Or modules in computer science,</a:t>
                      </a:r>
                      <a:r>
                        <a:rPr lang="en-GB" sz="3600" kern="1200" baseline="0" dirty="0" smtClean="0">
                          <a:solidFill>
                            <a:sysClr val="windowText" lastClr="000000"/>
                          </a:solidFill>
                          <a:latin typeface="+mn-lt"/>
                          <a:ea typeface="+mn-ea"/>
                          <a:cs typeface="+mn-cs"/>
                        </a:rPr>
                        <a:t> physics,  geophysics, or geology.</a:t>
                      </a:r>
                      <a:endParaRPr lang="en-GB" sz="36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bl>
          </a:graphicData>
        </a:graphic>
      </p:graphicFrame>
      <p:graphicFrame>
        <p:nvGraphicFramePr>
          <p:cNvPr id="13" name="Table 12"/>
          <p:cNvGraphicFramePr>
            <a:graphicFrameLocks noGrp="1"/>
          </p:cNvGraphicFramePr>
          <p:nvPr/>
        </p:nvGraphicFramePr>
        <p:xfrm>
          <a:off x="21667758" y="6715051"/>
          <a:ext cx="7344600" cy="19044480"/>
        </p:xfrm>
        <a:graphic>
          <a:graphicData uri="http://schemas.openxmlformats.org/drawingml/2006/table">
            <a:tbl>
              <a:tblPr>
                <a:tableStyleId>{5C22544A-7EE6-4342-B048-85BDC9FD1C3A}</a:tableStyleId>
              </a:tblPr>
              <a:tblGrid>
                <a:gridCol w="1944000"/>
                <a:gridCol w="5400600"/>
              </a:tblGrid>
              <a:tr h="1080000">
                <a:tc gridSpan="2">
                  <a:txBody>
                    <a:bodyPr/>
                    <a:lstStyle/>
                    <a:p>
                      <a:pPr algn="ctr"/>
                      <a:r>
                        <a:rPr lang="en-GB" dirty="0" smtClean="0">
                          <a:solidFill>
                            <a:sysClr val="windowText" lastClr="000000"/>
                          </a:solidFill>
                        </a:rPr>
                        <a:t>Year</a:t>
                      </a:r>
                      <a:r>
                        <a:rPr lang="en-GB" baseline="0" dirty="0" smtClean="0">
                          <a:solidFill>
                            <a:sysClr val="windowText" lastClr="000000"/>
                          </a:solidFill>
                        </a:rPr>
                        <a:t> 3</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5 modules from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44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MATH302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r>
                        <a:rPr lang="en-GB" sz="2800" dirty="0" smtClean="0">
                          <a:solidFill>
                            <a:sysClr val="windowText" lastClr="000000"/>
                          </a:solidFill>
                        </a:rPr>
                        <a:t>History of Mathematics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a:txBody>
                    <a:bodyPr/>
                    <a:lstStyle/>
                    <a:p>
                      <a:pPr algn="ctr"/>
                      <a:r>
                        <a:rPr lang="en-GB" sz="3200" dirty="0" smtClean="0">
                          <a:solidFill>
                            <a:sysClr val="windowText" lastClr="000000"/>
                          </a:solidFill>
                        </a:rPr>
                        <a:t>MATH322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solidFill>
                            <a:sysClr val="windowText" lastClr="000000"/>
                          </a:solidFill>
                        </a:rPr>
                        <a:t>Chaos and Dynamical</a:t>
                      </a:r>
                      <a:r>
                        <a:rPr lang="en-GB" sz="2800" baseline="0" dirty="0" smtClean="0">
                          <a:solidFill>
                            <a:sysClr val="windowText" lastClr="000000"/>
                          </a:solidFill>
                        </a:rPr>
                        <a:t> Systems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algn="ctr"/>
                      <a:r>
                        <a:rPr lang="en-GB" sz="3200" dirty="0" smtClean="0">
                          <a:solidFill>
                            <a:sysClr val="windowText" lastClr="000000"/>
                          </a:solidFill>
                        </a:rPr>
                        <a:t>MATH323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solidFill>
                            <a:sysClr val="windowText" lastClr="000000"/>
                          </a:solidFill>
                        </a:rPr>
                        <a:t>Further Methods of Applied Mathematics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Cartesian Tensors &amp; Mathematical</a:t>
                      </a:r>
                      <a:r>
                        <a:rPr lang="en-GB" sz="2800" kern="1200" baseline="0" dirty="0" smtClean="0">
                          <a:solidFill>
                            <a:sysClr val="windowText" lastClr="000000"/>
                          </a:solidFill>
                          <a:latin typeface="+mn-lt"/>
                          <a:ea typeface="+mn-ea"/>
                          <a:cs typeface="+mn-cs"/>
                        </a:rPr>
                        <a:t> Models of Solids and Viscous Fluids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algn="ctr"/>
                      <a:r>
                        <a:rPr lang="en-GB" sz="3200" dirty="0" smtClean="0"/>
                        <a:t>MATH325</a:t>
                      </a:r>
                      <a:endParaRPr lang="en-GB"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t>Quantum Mechanics</a:t>
                      </a:r>
                      <a:endParaRPr lang="en-GB"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MATH326</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Relativity</a:t>
                      </a:r>
                      <a:endParaRPr lang="en-GB" sz="2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Economics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Population Dynamics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Number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Group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err="1" smtClean="0">
                          <a:solidFill>
                            <a:sysClr val="windowText" lastClr="000000"/>
                          </a:solidFill>
                          <a:latin typeface="+mn-lt"/>
                          <a:ea typeface="+mn-ea"/>
                          <a:cs typeface="+mn-cs"/>
                        </a:rPr>
                        <a:t>Combinatorics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Differential Geometry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Analytic</a:t>
                      </a:r>
                      <a:r>
                        <a:rPr lang="en-GB" sz="2800" kern="1200" baseline="0" dirty="0" smtClean="0">
                          <a:solidFill>
                            <a:sysClr val="windowText" lastClr="000000"/>
                          </a:solidFill>
                          <a:latin typeface="+mn-lt"/>
                          <a:ea typeface="+mn-ea"/>
                          <a:cs typeface="+mn-cs"/>
                        </a:rPr>
                        <a:t> Methods in Higher Geometry</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MATH351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Analysis and Number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Applied Stochastic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Theory of Statistical Inference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Applied Probability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Linear Statistical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Medical Statistics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Risk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Networks in Theory and Practice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Plus 3 modules from the Year</a:t>
                      </a:r>
                      <a:r>
                        <a:rPr lang="en-GB" sz="3600" kern="1200" baseline="0" dirty="0" smtClean="0">
                          <a:solidFill>
                            <a:sysClr val="windowText" lastClr="000000"/>
                          </a:solidFill>
                          <a:latin typeface="+mn-lt"/>
                          <a:ea typeface="+mn-ea"/>
                          <a:cs typeface="+mn-cs"/>
                        </a:rPr>
                        <a:t> 4 List, excluding MATH490.</a:t>
                      </a:r>
                      <a:endParaRPr lang="en-GB" sz="36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44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cxnSp>
        <p:nvCxnSpPr>
          <p:cNvPr id="14" name="Straight Connector 13"/>
          <p:cNvCxnSpPr/>
          <p:nvPr/>
        </p:nvCxnSpPr>
        <p:spPr>
          <a:xfrm>
            <a:off x="37029998"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5" name="Table 14"/>
          <p:cNvGraphicFramePr>
            <a:graphicFrameLocks noGrp="1"/>
          </p:cNvGraphicFramePr>
          <p:nvPr/>
        </p:nvGraphicFramePr>
        <p:xfrm>
          <a:off x="29541166" y="6715051"/>
          <a:ext cx="7344600" cy="19052640"/>
        </p:xfrm>
        <a:graphic>
          <a:graphicData uri="http://schemas.openxmlformats.org/drawingml/2006/table">
            <a:tbl>
              <a:tblPr>
                <a:tableStyleId>{5C22544A-7EE6-4342-B048-85BDC9FD1C3A}</a:tableStyleId>
              </a:tblPr>
              <a:tblGrid>
                <a:gridCol w="1944000"/>
                <a:gridCol w="5400600"/>
              </a:tblGrid>
              <a:tr h="1080000">
                <a:tc gridSpan="2">
                  <a:txBody>
                    <a:bodyPr/>
                    <a:lstStyle/>
                    <a:p>
                      <a:pPr algn="ctr"/>
                      <a:r>
                        <a:rPr lang="en-GB" dirty="0" smtClean="0">
                          <a:solidFill>
                            <a:sysClr val="windowText" lastClr="000000"/>
                          </a:solidFill>
                        </a:rPr>
                        <a:t>Year</a:t>
                      </a:r>
                      <a:r>
                        <a:rPr lang="en-GB" baseline="0" dirty="0" smtClean="0">
                          <a:solidFill>
                            <a:sysClr val="windowText" lastClr="000000"/>
                          </a:solidFill>
                        </a:rPr>
                        <a:t> 4</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5 modules from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44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fontAlgn="b"/>
                      <a:r>
                        <a:rPr lang="en-GB" sz="3200" b="0" i="0" u="none" strike="noStrike" dirty="0">
                          <a:solidFill>
                            <a:srgbClr val="000000"/>
                          </a:solidFill>
                          <a:latin typeface="+mn-lt"/>
                        </a:rPr>
                        <a:t>MATH410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solidFill>
                            <a:sysClr val="windowText" lastClr="000000"/>
                          </a:solidFill>
                        </a:rPr>
                        <a:t>Manifolds, Homology &amp; Morse Theory</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algn="ctr" fontAlgn="b"/>
                      <a:r>
                        <a:rPr lang="en-GB" sz="3200" b="0" i="0" u="none" strike="noStrike" dirty="0">
                          <a:solidFill>
                            <a:srgbClr val="000000"/>
                          </a:solidFill>
                          <a:latin typeface="+mn-lt"/>
                        </a:rPr>
                        <a:t>MATH421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solidFill>
                            <a:sysClr val="windowText" lastClr="000000"/>
                          </a:solidFill>
                        </a:rPr>
                        <a:t>Linear Differential Operators in Mathematical Physics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algn="ctr" fontAlgn="b"/>
                      <a:r>
                        <a:rPr lang="en-GB" sz="3200" b="0" i="0" u="none" strike="noStrike" dirty="0">
                          <a:solidFill>
                            <a:srgbClr val="000000"/>
                          </a:solidFill>
                          <a:latin typeface="+mn-lt"/>
                        </a:rPr>
                        <a:t>MATH423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String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algn="ctr" fontAlgn="b"/>
                      <a:r>
                        <a:rPr lang="en-GB" sz="3200" b="0" i="0" u="none" strike="noStrike" dirty="0">
                          <a:solidFill>
                            <a:srgbClr val="000000"/>
                          </a:solidFill>
                          <a:latin typeface="+mn-lt"/>
                        </a:rPr>
                        <a:t>MATH424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t>Analytical &amp;</a:t>
                      </a:r>
                      <a:r>
                        <a:rPr lang="en-GB" sz="2800" baseline="0" dirty="0" smtClean="0"/>
                        <a:t> Computational Methods for Applied Mathematics</a:t>
                      </a:r>
                      <a:endParaRPr lang="en-GB"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algn="ctr" fontAlgn="b"/>
                      <a:r>
                        <a:rPr lang="en-GB" sz="3200" b="0" i="0" u="none" strike="noStrike" dirty="0">
                          <a:solidFill>
                            <a:srgbClr val="000000"/>
                          </a:solidFill>
                          <a:latin typeface="+mn-lt"/>
                        </a:rPr>
                        <a:t>MATH425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Quantum Field Theory</a:t>
                      </a:r>
                      <a:endParaRPr lang="en-GB" sz="2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algn="ctr" fontAlgn="b"/>
                      <a:r>
                        <a:rPr lang="en-GB" sz="3200" b="0" i="0" u="none" strike="noStrike" dirty="0" smtClean="0">
                          <a:solidFill>
                            <a:srgbClr val="000000"/>
                          </a:solidFill>
                          <a:latin typeface="+mn-lt"/>
                        </a:rPr>
                        <a:t>MATH426</a:t>
                      </a:r>
                      <a:endParaRPr lang="en-GB" sz="3200" b="0"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Biology</a:t>
                      </a:r>
                      <a:endParaRPr lang="en-GB" sz="2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algn="ctr" fontAlgn="b"/>
                      <a:r>
                        <a:rPr lang="en-GB" sz="3200" b="0" i="0" u="none" strike="noStrike" dirty="0">
                          <a:solidFill>
                            <a:srgbClr val="000000"/>
                          </a:solidFill>
                          <a:latin typeface="+mn-lt"/>
                        </a:rPr>
                        <a:t>MATH427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Waves.</a:t>
                      </a:r>
                      <a:r>
                        <a:rPr lang="en-GB" sz="2800" kern="1200" baseline="0" dirty="0" smtClean="0">
                          <a:solidFill>
                            <a:sysClr val="windowText" lastClr="000000"/>
                          </a:solidFill>
                          <a:latin typeface="+mn-lt"/>
                          <a:ea typeface="+mn-ea"/>
                          <a:cs typeface="+mn-cs"/>
                        </a:rPr>
                        <a:t> Mathematical Modelling</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algn="ctr" fontAlgn="b"/>
                      <a:r>
                        <a:rPr lang="en-GB" sz="3200" b="0" i="0" u="none" strike="noStrike" dirty="0">
                          <a:solidFill>
                            <a:srgbClr val="000000"/>
                          </a:solidFill>
                          <a:latin typeface="+mn-lt"/>
                        </a:rPr>
                        <a:t>MATH431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Introduction to Modern Particle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algn="ctr" fontAlgn="b"/>
                      <a:r>
                        <a:rPr lang="en-GB" sz="3200" b="0" i="0" u="none" strike="noStrike" dirty="0">
                          <a:solidFill>
                            <a:srgbClr val="000000"/>
                          </a:solidFill>
                          <a:latin typeface="+mn-lt"/>
                        </a:rPr>
                        <a:t>MATH432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Physics Project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a:txBody>
                    <a:bodyPr/>
                    <a:lstStyle/>
                    <a:p>
                      <a:pPr algn="ctr" fontAlgn="b"/>
                      <a:r>
                        <a:rPr lang="en-GB" sz="3200" b="0" i="0" u="none" strike="noStrike" dirty="0">
                          <a:solidFill>
                            <a:srgbClr val="000000"/>
                          </a:solidFill>
                          <a:latin typeface="+mn-lt"/>
                        </a:rPr>
                        <a:t>MATH441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Higher Arithmetic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algn="ctr" fontAlgn="b"/>
                      <a:r>
                        <a:rPr lang="en-GB" sz="3200" b="0" i="0" u="none" strike="noStrike" dirty="0">
                          <a:solidFill>
                            <a:srgbClr val="000000"/>
                          </a:solidFill>
                          <a:latin typeface="+mn-lt"/>
                        </a:rPr>
                        <a:t>MATH442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Representation Theory of Finite</a:t>
                      </a:r>
                      <a:r>
                        <a:rPr lang="en-GB" sz="2800" kern="1200" baseline="0" dirty="0" smtClean="0">
                          <a:solidFill>
                            <a:sysClr val="windowText" lastClr="000000"/>
                          </a:solidFill>
                          <a:latin typeface="+mn-lt"/>
                          <a:ea typeface="+mn-ea"/>
                          <a:cs typeface="+mn-cs"/>
                        </a:rPr>
                        <a:t> Groups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algn="ctr" fontAlgn="b"/>
                      <a:r>
                        <a:rPr lang="en-GB" sz="3200" b="0" i="0" u="none" strike="noStrike" dirty="0">
                          <a:solidFill>
                            <a:srgbClr val="000000"/>
                          </a:solidFill>
                          <a:latin typeface="+mn-lt"/>
                        </a:rPr>
                        <a:t>MATH443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Curves and Singularities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algn="ctr" fontAlgn="b"/>
                      <a:r>
                        <a:rPr lang="en-GB" sz="3200" b="0" i="0" u="none" strike="noStrike" dirty="0">
                          <a:solidFill>
                            <a:srgbClr val="000000"/>
                          </a:solidFill>
                          <a:latin typeface="+mn-lt"/>
                        </a:rPr>
                        <a:t>MATH444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Elliptic Curves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algn="ctr" fontAlgn="b"/>
                      <a:r>
                        <a:rPr lang="en-GB" sz="3200" b="0" i="0" u="none" strike="noStrike" dirty="0">
                          <a:solidFill>
                            <a:srgbClr val="000000"/>
                          </a:solidFill>
                          <a:latin typeface="+mn-lt"/>
                        </a:rPr>
                        <a:t>MATH446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Groups and Lie Algebras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algn="ctr" fontAlgn="b"/>
                      <a:r>
                        <a:rPr lang="en-GB" sz="3200" b="0" i="0" u="none" strike="noStrike" dirty="0">
                          <a:solidFill>
                            <a:srgbClr val="000000"/>
                          </a:solidFill>
                          <a:latin typeface="+mn-lt"/>
                        </a:rPr>
                        <a:t>MATH449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Galois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algn="ctr" fontAlgn="b"/>
                      <a:r>
                        <a:rPr lang="en-GB" sz="3200" b="0" i="0" u="none" strike="noStrike" dirty="0">
                          <a:solidFill>
                            <a:srgbClr val="000000"/>
                          </a:solidFill>
                          <a:latin typeface="+mn-lt"/>
                        </a:rPr>
                        <a:t>MATH455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Differentiable Functions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algn="ctr" fontAlgn="b"/>
                      <a:r>
                        <a:rPr lang="en-GB" sz="3200" b="0" i="0" u="none" strike="noStrike" dirty="0">
                          <a:solidFill>
                            <a:srgbClr val="000000"/>
                          </a:solidFill>
                          <a:latin typeface="+mn-lt"/>
                        </a:rPr>
                        <a:t>MATH456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Knot Theory and Low Dimensional Topology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MATH499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Project Module for </a:t>
                      </a:r>
                      <a:r>
                        <a:rPr lang="en-GB" sz="2800" kern="1200" dirty="0" err="1" smtClean="0">
                          <a:solidFill>
                            <a:sysClr val="windowText" lastClr="000000"/>
                          </a:solidFill>
                          <a:latin typeface="+mn-lt"/>
                          <a:ea typeface="+mn-ea"/>
                          <a:cs typeface="+mn-cs"/>
                        </a:rPr>
                        <a:t>MMath</a:t>
                      </a:r>
                      <a:r>
                        <a:rPr lang="en-GB" sz="2800" kern="1200" dirty="0" smtClean="0">
                          <a:solidFill>
                            <a:sysClr val="windowText" lastClr="000000"/>
                          </a:solidFill>
                          <a:latin typeface="+mn-lt"/>
                          <a:ea typeface="+mn-ea"/>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MATH490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Project</a:t>
                      </a:r>
                      <a:r>
                        <a:rPr lang="en-GB" sz="2800" kern="1200" baseline="0" dirty="0" smtClean="0">
                          <a:solidFill>
                            <a:sysClr val="windowText" lastClr="000000"/>
                          </a:solidFill>
                          <a:latin typeface="+mn-lt"/>
                          <a:ea typeface="+mn-ea"/>
                          <a:cs typeface="+mn-cs"/>
                        </a:rPr>
                        <a:t> </a:t>
                      </a:r>
                      <a:r>
                        <a:rPr lang="en-GB" sz="2800" kern="1200" baseline="0" dirty="0" err="1" smtClean="0">
                          <a:solidFill>
                            <a:sysClr val="windowText" lastClr="000000"/>
                          </a:solidFill>
                          <a:latin typeface="+mn-lt"/>
                          <a:ea typeface="+mn-ea"/>
                          <a:cs typeface="+mn-cs"/>
                        </a:rPr>
                        <a:t>Modulefor</a:t>
                      </a:r>
                      <a:r>
                        <a:rPr lang="en-GB" sz="2800" kern="1200" baseline="0" dirty="0" smtClean="0">
                          <a:solidFill>
                            <a:sysClr val="windowText" lastClr="000000"/>
                          </a:solidFill>
                          <a:latin typeface="+mn-lt"/>
                          <a:ea typeface="+mn-ea"/>
                          <a:cs typeface="+mn-cs"/>
                        </a:rPr>
                        <a:t> </a:t>
                      </a:r>
                      <a:r>
                        <a:rPr lang="en-GB" sz="2800" kern="1200" baseline="0" dirty="0" err="1" smtClean="0">
                          <a:solidFill>
                            <a:sysClr val="windowText" lastClr="000000"/>
                          </a:solidFill>
                          <a:latin typeface="+mn-lt"/>
                          <a:ea typeface="+mn-ea"/>
                          <a:cs typeface="+mn-cs"/>
                        </a:rPr>
                        <a:t>MMath</a:t>
                      </a:r>
                      <a:r>
                        <a:rPr lang="en-GB" sz="2800" kern="1200" baseline="0" dirty="0" smtClean="0">
                          <a:solidFill>
                            <a:sysClr val="windowText" lastClr="000000"/>
                          </a:solidFill>
                          <a:latin typeface="+mn-lt"/>
                          <a:ea typeface="+mn-ea"/>
                          <a:cs typeface="+mn-cs"/>
                        </a:rPr>
                        <a:t> (Counts as 2 modules)*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Plus 3 modules from the Year 3 list.</a:t>
                      </a:r>
                    </a:p>
                    <a:p>
                      <a:pPr marL="0" algn="ctr" defTabSz="4176431" rtl="0" eaLnBrk="1" latinLnBrk="0" hangingPunct="1"/>
                      <a:r>
                        <a:rPr lang="en-GB" sz="3600" kern="1200" dirty="0" smtClean="0">
                          <a:solidFill>
                            <a:sysClr val="windowText" lastClr="000000"/>
                          </a:solidFill>
                          <a:latin typeface="+mn-lt"/>
                          <a:ea typeface="+mn-ea"/>
                          <a:cs typeface="+mn-cs"/>
                        </a:rPr>
                        <a:t>*These two modules cannot both</a:t>
                      </a:r>
                      <a:r>
                        <a:rPr lang="en-GB" sz="3600" kern="1200" baseline="0" dirty="0" smtClean="0">
                          <a:solidFill>
                            <a:sysClr val="windowText" lastClr="000000"/>
                          </a:solidFill>
                          <a:latin typeface="+mn-lt"/>
                          <a:ea typeface="+mn-ea"/>
                          <a:cs typeface="+mn-cs"/>
                        </a:rPr>
                        <a:t> be taken in Year 4</a:t>
                      </a:r>
                      <a:endParaRPr lang="en-GB" sz="36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44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7" name="Table 16"/>
          <p:cNvGraphicFramePr>
            <a:graphicFrameLocks noGrp="1"/>
          </p:cNvGraphicFramePr>
          <p:nvPr/>
        </p:nvGraphicFramePr>
        <p:xfrm>
          <a:off x="953990" y="25437131"/>
          <a:ext cx="6984776" cy="3840480"/>
        </p:xfrm>
        <a:graphic>
          <a:graphicData uri="http://schemas.openxmlformats.org/drawingml/2006/table">
            <a:tbl>
              <a:tblPr firstRow="1" bandRow="1">
                <a:tableStyleId>{5C22544A-7EE6-4342-B048-85BDC9FD1C3A}</a:tableStyleId>
              </a:tblPr>
              <a:tblGrid>
                <a:gridCol w="6984776"/>
              </a:tblGrid>
              <a:tr h="370840">
                <a:tc>
                  <a:txBody>
                    <a:bodyPr/>
                    <a:lstStyle/>
                    <a:p>
                      <a:r>
                        <a:rPr lang="en-GB" sz="3600" b="0" dirty="0" smtClean="0">
                          <a:solidFill>
                            <a:schemeClr val="tx1"/>
                          </a:solidFill>
                        </a:rPr>
                        <a:t>General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3600" b="0" dirty="0" smtClean="0">
                          <a:solidFill>
                            <a:schemeClr val="tx1"/>
                          </a:solidFill>
                        </a:rPr>
                        <a:t>Applied Maths / Theoretical Physics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en-GB" sz="3600" b="0" dirty="0" smtClean="0">
                          <a:solidFill>
                            <a:schemeClr val="tx1"/>
                          </a:solidFill>
                        </a:rPr>
                        <a:t>Pure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370840">
                <a:tc>
                  <a:txBody>
                    <a:bodyPr/>
                    <a:lstStyle/>
                    <a:p>
                      <a:r>
                        <a:rPr lang="en-GB" sz="3600" b="0" dirty="0" smtClean="0">
                          <a:solidFill>
                            <a:schemeClr val="tx1"/>
                          </a:solidFill>
                        </a:rPr>
                        <a:t>Statistics / OR</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r>
                        <a:rPr lang="en-GB" sz="3600" b="0" dirty="0" smtClean="0">
                          <a:solidFill>
                            <a:schemeClr val="tx1"/>
                          </a:solidFill>
                        </a:rPr>
                        <a:t>Project Modules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70840">
                <a:tc>
                  <a:txBody>
                    <a:bodyPr/>
                    <a:lstStyle/>
                    <a:p>
                      <a:r>
                        <a:rPr lang="en-GB" sz="3600" b="0" dirty="0" smtClean="0">
                          <a:solidFill>
                            <a:schemeClr val="tx1"/>
                          </a:solidFill>
                        </a:rPr>
                        <a:t>Other Subjects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140427" y="0"/>
            <a:ext cx="38527673" cy="2884985"/>
          </a:xfrm>
        </p:spPr>
        <p:txBody>
          <a:bodyPr>
            <a:normAutofit fontScale="90000"/>
          </a:bodyPr>
          <a:lstStyle/>
          <a:p>
            <a:r>
              <a:rPr lang="en-GB" dirty="0" smtClean="0"/>
              <a:t>First Year Modules</a:t>
            </a:r>
            <a:endParaRPr lang="en-GB" dirty="0"/>
          </a:p>
        </p:txBody>
      </p:sp>
      <p:sp>
        <p:nvSpPr>
          <p:cNvPr id="10" name="Rectangle 9"/>
          <p:cNvSpPr/>
          <p:nvPr/>
        </p:nvSpPr>
        <p:spPr>
          <a:xfrm>
            <a:off x="1386038" y="2970635"/>
            <a:ext cx="40716200" cy="23786079"/>
          </a:xfrm>
          <a:prstGeom prst="rect">
            <a:avLst/>
          </a:prstGeom>
          <a:ln>
            <a:noFill/>
          </a:ln>
        </p:spPr>
      </p:sp>
      <p:sp>
        <p:nvSpPr>
          <p:cNvPr id="23" name="Freeform 22"/>
          <p:cNvSpPr/>
          <p:nvPr/>
        </p:nvSpPr>
        <p:spPr>
          <a:xfrm>
            <a:off x="2602131" y="5059347"/>
            <a:ext cx="11520000" cy="4320000"/>
          </a:xfrm>
          <a:custGeom>
            <a:avLst/>
            <a:gdLst>
              <a:gd name="connsiteX0" fmla="*/ 0 w 11532422"/>
              <a:gd name="connsiteY0" fmla="*/ 0 h 3616936"/>
              <a:gd name="connsiteX1" fmla="*/ 11532422 w 11532422"/>
              <a:gd name="connsiteY1" fmla="*/ 0 h 3616936"/>
              <a:gd name="connsiteX2" fmla="*/ 11532422 w 11532422"/>
              <a:gd name="connsiteY2" fmla="*/ 3616936 h 3616936"/>
              <a:gd name="connsiteX3" fmla="*/ 0 w 11532422"/>
              <a:gd name="connsiteY3" fmla="*/ 3616936 h 3616936"/>
              <a:gd name="connsiteX4" fmla="*/ 0 w 11532422"/>
              <a:gd name="connsiteY4" fmla="*/ 0 h 3616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32422" h="3616936">
                <a:moveTo>
                  <a:pt x="0" y="0"/>
                </a:moveTo>
                <a:lnTo>
                  <a:pt x="11532422" y="0"/>
                </a:lnTo>
                <a:lnTo>
                  <a:pt x="11532422" y="3616936"/>
                </a:lnTo>
                <a:lnTo>
                  <a:pt x="0" y="3616936"/>
                </a:lnTo>
                <a:lnTo>
                  <a:pt x="0" y="0"/>
                </a:lnTo>
                <a:close/>
              </a:path>
            </a:pathLst>
          </a:custGeom>
          <a:solidFill>
            <a:schemeClr val="bg1"/>
          </a:solidFill>
          <a:ln>
            <a:solidFill>
              <a:schemeClr val="tx1"/>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MATH101 (Calculus 1)</a:t>
            </a:r>
            <a:endParaRPr lang="en-GB" sz="3600" kern="1200" dirty="0" smtClean="0"/>
          </a:p>
          <a:p>
            <a:pPr lvl="0" algn="ctr" defTabSz="800100" rtl="0">
              <a:spcBef>
                <a:spcPct val="0"/>
              </a:spcBef>
            </a:pPr>
            <a:r>
              <a:rPr lang="en-GB" sz="2800" kern="1200" dirty="0" smtClean="0"/>
              <a:t>Differentiate and integrate a wide range of functions;</a:t>
            </a:r>
          </a:p>
          <a:p>
            <a:pPr lvl="0" algn="ctr" defTabSz="800100">
              <a:spcBef>
                <a:spcPct val="0"/>
              </a:spcBef>
            </a:pPr>
            <a:r>
              <a:rPr lang="en-GB" sz="2800" kern="1200" dirty="0" smtClean="0"/>
              <a:t>sketch graphs and solve problems </a:t>
            </a:r>
            <a:r>
              <a:rPr lang="en-GB" sz="2800" kern="1200" dirty="0" smtClean="0"/>
              <a:t>involving</a:t>
            </a:r>
          </a:p>
          <a:p>
            <a:pPr lvl="0" algn="ctr" defTabSz="800100">
              <a:spcBef>
                <a:spcPct val="0"/>
              </a:spcBef>
            </a:pPr>
            <a:r>
              <a:rPr lang="en-GB" sz="2800" kern="1200" dirty="0" smtClean="0"/>
              <a:t>optimisation </a:t>
            </a:r>
            <a:r>
              <a:rPr lang="en-GB" sz="2800" kern="1200" dirty="0" smtClean="0"/>
              <a:t>and </a:t>
            </a:r>
            <a:r>
              <a:rPr lang="en-GB" sz="2800" kern="1200" dirty="0" err="1" smtClean="0"/>
              <a:t>mensuration</a:t>
            </a:r>
            <a:r>
              <a:rPr lang="en-GB" sz="2800" kern="1200" dirty="0" smtClean="0"/>
              <a:t>;</a:t>
            </a:r>
          </a:p>
          <a:p>
            <a:pPr lvl="0" algn="ctr" defTabSz="800100">
              <a:spcBef>
                <a:spcPct val="0"/>
              </a:spcBef>
            </a:pPr>
            <a:r>
              <a:rPr lang="en-GB" sz="2800" kern="1200" dirty="0" smtClean="0"/>
              <a:t>understand the notions of sequence and series;</a:t>
            </a:r>
          </a:p>
          <a:p>
            <a:pPr lvl="0" algn="ctr" defTabSz="800100">
              <a:spcBef>
                <a:spcPct val="0"/>
              </a:spcBef>
            </a:pPr>
            <a:r>
              <a:rPr lang="en-GB" sz="2800" kern="1200" dirty="0" smtClean="0"/>
              <a:t> and apply a range of tests to determine if a series is convergent.</a:t>
            </a:r>
            <a:endParaRPr lang="en-GB" sz="2800" kern="1200" dirty="0"/>
          </a:p>
        </p:txBody>
      </p:sp>
      <p:sp>
        <p:nvSpPr>
          <p:cNvPr id="24" name="Freeform 23"/>
          <p:cNvSpPr/>
          <p:nvPr/>
        </p:nvSpPr>
        <p:spPr>
          <a:xfrm>
            <a:off x="16004262" y="5059347"/>
            <a:ext cx="11520000" cy="4320000"/>
          </a:xfrm>
          <a:custGeom>
            <a:avLst/>
            <a:gdLst>
              <a:gd name="connsiteX0" fmla="*/ 0 w 11649111"/>
              <a:gd name="connsiteY0" fmla="*/ 0 h 3616936"/>
              <a:gd name="connsiteX1" fmla="*/ 11649111 w 11649111"/>
              <a:gd name="connsiteY1" fmla="*/ 0 h 3616936"/>
              <a:gd name="connsiteX2" fmla="*/ 11649111 w 11649111"/>
              <a:gd name="connsiteY2" fmla="*/ 3616936 h 3616936"/>
              <a:gd name="connsiteX3" fmla="*/ 0 w 11649111"/>
              <a:gd name="connsiteY3" fmla="*/ 3616936 h 3616936"/>
              <a:gd name="connsiteX4" fmla="*/ 0 w 11649111"/>
              <a:gd name="connsiteY4" fmla="*/ 0 h 3616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49111" h="3616936">
                <a:moveTo>
                  <a:pt x="0" y="0"/>
                </a:moveTo>
                <a:lnTo>
                  <a:pt x="11649111" y="0"/>
                </a:lnTo>
                <a:lnTo>
                  <a:pt x="11649111" y="3616936"/>
                </a:lnTo>
                <a:lnTo>
                  <a:pt x="0" y="3616936"/>
                </a:lnTo>
                <a:lnTo>
                  <a:pt x="0" y="0"/>
                </a:lnTo>
                <a:close/>
              </a:path>
            </a:pathLst>
          </a:custGeom>
          <a:solidFill>
            <a:schemeClr val="bg1"/>
          </a:solidFill>
          <a:ln>
            <a:solidFill>
              <a:schemeClr val="tx1"/>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MATH102 (Calculus 2)</a:t>
            </a:r>
          </a:p>
          <a:p>
            <a:pPr lvl="0" algn="ctr" defTabSz="800100">
              <a:spcBef>
                <a:spcPct val="0"/>
              </a:spcBef>
            </a:pPr>
            <a:r>
              <a:rPr lang="en-GB" sz="2800" dirty="0"/>
              <a:t>U</a:t>
            </a:r>
            <a:r>
              <a:rPr lang="en-GB" sz="2800" kern="1200" dirty="0" smtClean="0"/>
              <a:t>se Taylor series to obtain local approximations to functions;</a:t>
            </a:r>
          </a:p>
          <a:p>
            <a:pPr lvl="0" algn="ctr" defTabSz="800100">
              <a:spcBef>
                <a:spcPct val="0"/>
              </a:spcBef>
            </a:pPr>
            <a:r>
              <a:rPr lang="en-GB" sz="2800" kern="1200" dirty="0" smtClean="0"/>
              <a:t>obtain partial derivatives and use them in several applications such as, </a:t>
            </a:r>
          </a:p>
          <a:p>
            <a:pPr lvl="0" algn="ctr" defTabSz="800100">
              <a:spcBef>
                <a:spcPct val="0"/>
              </a:spcBef>
            </a:pPr>
            <a:r>
              <a:rPr lang="en-GB" sz="2800" kern="1200" dirty="0" smtClean="0"/>
              <a:t>error analysis, stationary points change of variables;</a:t>
            </a:r>
          </a:p>
          <a:p>
            <a:pPr lvl="0" algn="ctr" defTabSz="800100">
              <a:spcBef>
                <a:spcPct val="0"/>
              </a:spcBef>
            </a:pPr>
            <a:r>
              <a:rPr lang="en-GB" sz="2800" kern="1200" dirty="0" smtClean="0"/>
              <a:t>evaluate double integrals using Cartesian and polar co-ordinates</a:t>
            </a:r>
            <a:endParaRPr lang="en-GB" sz="2400" kern="1200" dirty="0"/>
          </a:p>
        </p:txBody>
      </p:sp>
      <p:sp>
        <p:nvSpPr>
          <p:cNvPr id="25" name="Freeform 24"/>
          <p:cNvSpPr/>
          <p:nvPr/>
        </p:nvSpPr>
        <p:spPr>
          <a:xfrm>
            <a:off x="29406393" y="5059347"/>
            <a:ext cx="11520000" cy="4320000"/>
          </a:xfrm>
          <a:custGeom>
            <a:avLst/>
            <a:gdLst>
              <a:gd name="connsiteX0" fmla="*/ 0 w 11785196"/>
              <a:gd name="connsiteY0" fmla="*/ 0 h 3616936"/>
              <a:gd name="connsiteX1" fmla="*/ 11785196 w 11785196"/>
              <a:gd name="connsiteY1" fmla="*/ 0 h 3616936"/>
              <a:gd name="connsiteX2" fmla="*/ 11785196 w 11785196"/>
              <a:gd name="connsiteY2" fmla="*/ 3616936 h 3616936"/>
              <a:gd name="connsiteX3" fmla="*/ 0 w 11785196"/>
              <a:gd name="connsiteY3" fmla="*/ 3616936 h 3616936"/>
              <a:gd name="connsiteX4" fmla="*/ 0 w 11785196"/>
              <a:gd name="connsiteY4" fmla="*/ 0 h 3616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85196" h="3616936">
                <a:moveTo>
                  <a:pt x="0" y="0"/>
                </a:moveTo>
                <a:lnTo>
                  <a:pt x="11785196" y="0"/>
                </a:lnTo>
                <a:lnTo>
                  <a:pt x="11785196" y="3616936"/>
                </a:lnTo>
                <a:lnTo>
                  <a:pt x="0" y="3616936"/>
                </a:lnTo>
                <a:lnTo>
                  <a:pt x="0" y="0"/>
                </a:lnTo>
                <a:close/>
              </a:path>
            </a:pathLst>
          </a:custGeom>
          <a:solidFill>
            <a:schemeClr val="bg1"/>
          </a:solidFill>
          <a:ln>
            <a:solidFill>
              <a:schemeClr val="tx1"/>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MATH103 (Introduction to Linear Algebra)</a:t>
            </a:r>
          </a:p>
          <a:p>
            <a:pPr lvl="0" algn="ctr" defTabSz="800100">
              <a:spcBef>
                <a:spcPct val="0"/>
              </a:spcBef>
            </a:pPr>
            <a:r>
              <a:rPr lang="en-GB" sz="2800" kern="1200" dirty="0" smtClean="0"/>
              <a:t>Manipulate complex numbers and solve simple equations involving them;</a:t>
            </a:r>
          </a:p>
          <a:p>
            <a:pPr lvl="0" algn="ctr" defTabSz="800100">
              <a:spcBef>
                <a:spcPct val="0"/>
              </a:spcBef>
            </a:pPr>
            <a:r>
              <a:rPr lang="en-GB" sz="2800" kern="1200" dirty="0" smtClean="0"/>
              <a:t>solve arbitrary systems of linear equations;</a:t>
            </a:r>
          </a:p>
          <a:p>
            <a:pPr lvl="0" algn="ctr" defTabSz="800100">
              <a:spcBef>
                <a:spcPct val="0"/>
              </a:spcBef>
            </a:pPr>
            <a:r>
              <a:rPr lang="en-GB" sz="2800" kern="1200" dirty="0" smtClean="0"/>
              <a:t>understand and use matrix arithmetic, including the computation of matrix inverses;</a:t>
            </a:r>
          </a:p>
          <a:p>
            <a:pPr lvl="0" algn="ctr" defTabSz="800100">
              <a:spcBef>
                <a:spcPct val="0"/>
              </a:spcBef>
            </a:pPr>
            <a:r>
              <a:rPr lang="en-GB" sz="2800" kern="1200" dirty="0" smtClean="0"/>
              <a:t>compute and use determinants;</a:t>
            </a:r>
          </a:p>
          <a:p>
            <a:pPr lvl="0" algn="ctr" defTabSz="800100">
              <a:spcBef>
                <a:spcPct val="0"/>
              </a:spcBef>
            </a:pPr>
            <a:r>
              <a:rPr lang="en-GB" sz="2800" kern="1200" dirty="0" smtClean="0"/>
              <a:t>understand and use vector methods in the geometry of 2 and 3 dimensions;</a:t>
            </a:r>
          </a:p>
          <a:p>
            <a:pPr lvl="0" algn="ctr" defTabSz="800100">
              <a:spcBef>
                <a:spcPct val="0"/>
              </a:spcBef>
            </a:pPr>
            <a:r>
              <a:rPr lang="en-GB" sz="2800" kern="1200" dirty="0" smtClean="0"/>
              <a:t>calculate </a:t>
            </a:r>
            <a:r>
              <a:rPr lang="en-GB" sz="2800" kern="1200" dirty="0" err="1" smtClean="0"/>
              <a:t>eigenvalues</a:t>
            </a:r>
            <a:r>
              <a:rPr lang="en-GB" sz="2800" kern="1200" dirty="0" smtClean="0"/>
              <a:t> and eigenvectors; </a:t>
            </a:r>
          </a:p>
          <a:p>
            <a:pPr lvl="0" algn="ctr" defTabSz="800100">
              <a:spcBef>
                <a:spcPct val="0"/>
              </a:spcBef>
            </a:pPr>
            <a:r>
              <a:rPr lang="en-GB" sz="2800" kern="1200" dirty="0" smtClean="0"/>
              <a:t>and apply these calculations to the geometry of conics and quadrics.</a:t>
            </a:r>
            <a:endParaRPr lang="en-GB" sz="2800" kern="1200" dirty="0"/>
          </a:p>
        </p:txBody>
      </p:sp>
      <p:sp>
        <p:nvSpPr>
          <p:cNvPr id="26" name="Freeform 25"/>
          <p:cNvSpPr/>
          <p:nvPr/>
        </p:nvSpPr>
        <p:spPr>
          <a:xfrm>
            <a:off x="1074754" y="12475691"/>
            <a:ext cx="7560000" cy="9000000"/>
          </a:xfrm>
          <a:custGeom>
            <a:avLst/>
            <a:gdLst>
              <a:gd name="connsiteX0" fmla="*/ 0 w 7595139"/>
              <a:gd name="connsiteY0" fmla="*/ 0 h 4799035"/>
              <a:gd name="connsiteX1" fmla="*/ 7595139 w 7595139"/>
              <a:gd name="connsiteY1" fmla="*/ 0 h 4799035"/>
              <a:gd name="connsiteX2" fmla="*/ 7595139 w 7595139"/>
              <a:gd name="connsiteY2" fmla="*/ 4799035 h 4799035"/>
              <a:gd name="connsiteX3" fmla="*/ 0 w 7595139"/>
              <a:gd name="connsiteY3" fmla="*/ 4799035 h 4799035"/>
              <a:gd name="connsiteX4" fmla="*/ 0 w 7595139"/>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5139" h="4799035">
                <a:moveTo>
                  <a:pt x="0" y="0"/>
                </a:moveTo>
                <a:lnTo>
                  <a:pt x="7595139" y="0"/>
                </a:lnTo>
                <a:lnTo>
                  <a:pt x="7595139" y="4799035"/>
                </a:lnTo>
                <a:lnTo>
                  <a:pt x="0" y="4799035"/>
                </a:lnTo>
                <a:lnTo>
                  <a:pt x="0" y="0"/>
                </a:lnTo>
                <a:close/>
              </a:path>
            </a:pathLst>
          </a:custGeom>
          <a:solidFill>
            <a:schemeClr val="bg1"/>
          </a:solidFill>
          <a:ln>
            <a:solidFill>
              <a:schemeClr val="tx1"/>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MATH105 (Numbers and Sets)</a:t>
            </a:r>
          </a:p>
          <a:p>
            <a:pPr lvl="0" algn="ctr" defTabSz="800100">
              <a:spcBef>
                <a:spcPct val="0"/>
              </a:spcBef>
              <a:spcAft>
                <a:spcPts val="0"/>
              </a:spcAft>
            </a:pPr>
            <a:r>
              <a:rPr lang="en-GB" sz="2800" kern="1200" dirty="0" smtClean="0"/>
              <a:t>Use mathematical language and symbols accurately; </a:t>
            </a:r>
          </a:p>
          <a:p>
            <a:pPr lvl="0" algn="ctr" defTabSz="800100">
              <a:spcBef>
                <a:spcPct val="0"/>
              </a:spcBef>
              <a:spcAft>
                <a:spcPts val="0"/>
              </a:spcAft>
            </a:pPr>
            <a:r>
              <a:rPr lang="en-GB" sz="2800" kern="1200" dirty="0" smtClean="0"/>
              <a:t>Understand the nature of a definition, &amp; show that simple definitions are or are not satisfied by given examples; </a:t>
            </a:r>
          </a:p>
          <a:p>
            <a:pPr lvl="0" algn="ctr" defTabSz="800100">
              <a:spcBef>
                <a:spcPct val="0"/>
              </a:spcBef>
              <a:spcAft>
                <a:spcPts val="0"/>
              </a:spcAft>
            </a:pPr>
            <a:r>
              <a:rPr lang="en-GB" sz="2800" kern="1200" dirty="0" smtClean="0"/>
              <a:t>Use theorems to draw logical conclusions from given information; </a:t>
            </a:r>
          </a:p>
          <a:p>
            <a:pPr lvl="0" algn="ctr" defTabSz="800100">
              <a:spcBef>
                <a:spcPct val="0"/>
              </a:spcBef>
              <a:spcAft>
                <a:spcPts val="0"/>
              </a:spcAft>
            </a:pPr>
            <a:r>
              <a:rPr lang="en-GB" sz="2800" kern="1200" dirty="0" smtClean="0"/>
              <a:t>Understand the logic of direct proofs &amp; proofs by contradiction, &amp; construct very simple proofs, including proofs by induction; </a:t>
            </a:r>
          </a:p>
          <a:p>
            <a:pPr lvl="0" algn="ctr" defTabSz="800100">
              <a:spcBef>
                <a:spcPct val="0"/>
              </a:spcBef>
              <a:spcAft>
                <a:spcPts val="0"/>
              </a:spcAft>
            </a:pPr>
            <a:r>
              <a:rPr lang="en-GB" sz="2800" kern="1200" dirty="0" smtClean="0"/>
              <a:t>Interpret statements involving quantifiers, and negate statements with one or two quantifiers; </a:t>
            </a:r>
          </a:p>
          <a:p>
            <a:pPr lvl="0" algn="ctr" defTabSz="800100">
              <a:spcBef>
                <a:spcPct val="0"/>
              </a:spcBef>
              <a:spcAft>
                <a:spcPts val="0"/>
              </a:spcAft>
            </a:pPr>
            <a:r>
              <a:rPr lang="en-GB" sz="2800" kern="1200" dirty="0" smtClean="0"/>
              <a:t>Use the language of naive set theory; </a:t>
            </a:r>
          </a:p>
          <a:p>
            <a:pPr lvl="0" algn="ctr" defTabSz="800100">
              <a:spcBef>
                <a:spcPct val="0"/>
              </a:spcBef>
              <a:spcAft>
                <a:spcPts val="0"/>
              </a:spcAft>
            </a:pPr>
            <a:r>
              <a:rPr lang="en-GB" sz="2800" kern="1200" dirty="0" smtClean="0"/>
              <a:t>Understand the integer, rational, real and complex number systems and the relationship between them.</a:t>
            </a:r>
            <a:endParaRPr lang="en-GB" sz="2800" kern="1200" dirty="0"/>
          </a:p>
        </p:txBody>
      </p:sp>
      <p:sp>
        <p:nvSpPr>
          <p:cNvPr id="27" name="Freeform 26"/>
          <p:cNvSpPr/>
          <p:nvPr/>
        </p:nvSpPr>
        <p:spPr>
          <a:xfrm>
            <a:off x="1134754" y="22826966"/>
            <a:ext cx="7200000" cy="4320000"/>
          </a:xfrm>
          <a:custGeom>
            <a:avLst/>
            <a:gdLst>
              <a:gd name="connsiteX0" fmla="*/ 0 w 7056487"/>
              <a:gd name="connsiteY0" fmla="*/ 0 h 3004038"/>
              <a:gd name="connsiteX1" fmla="*/ 7056487 w 7056487"/>
              <a:gd name="connsiteY1" fmla="*/ 0 h 3004038"/>
              <a:gd name="connsiteX2" fmla="*/ 7056487 w 7056487"/>
              <a:gd name="connsiteY2" fmla="*/ 3004038 h 3004038"/>
              <a:gd name="connsiteX3" fmla="*/ 0 w 7056487"/>
              <a:gd name="connsiteY3" fmla="*/ 3004038 h 3004038"/>
              <a:gd name="connsiteX4" fmla="*/ 0 w 7056487"/>
              <a:gd name="connsiteY4" fmla="*/ 0 h 3004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6487" h="3004038">
                <a:moveTo>
                  <a:pt x="0" y="0"/>
                </a:moveTo>
                <a:lnTo>
                  <a:pt x="7056487" y="0"/>
                </a:lnTo>
                <a:lnTo>
                  <a:pt x="7056487" y="3004038"/>
                </a:lnTo>
                <a:lnTo>
                  <a:pt x="0" y="3004038"/>
                </a:lnTo>
                <a:lnTo>
                  <a:pt x="0" y="0"/>
                </a:lnTo>
                <a:close/>
              </a:path>
            </a:pathLst>
          </a:custGeom>
          <a:solidFill>
            <a:srgbClr val="CC66FF"/>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2400" b="1" kern="1200" dirty="0" smtClean="0"/>
              <a:t>Computer Science Modules Available:</a:t>
            </a:r>
          </a:p>
          <a:p>
            <a:pPr lvl="0" algn="ctr" defTabSz="800100">
              <a:spcBef>
                <a:spcPct val="0"/>
              </a:spcBef>
            </a:pPr>
            <a:r>
              <a:rPr lang="en-GB" sz="2400" kern="1200" dirty="0" smtClean="0"/>
              <a:t>COMP101 (Introduction to Programming in JAVA)</a:t>
            </a:r>
          </a:p>
          <a:p>
            <a:pPr lvl="0" algn="ctr" defTabSz="800100">
              <a:spcBef>
                <a:spcPct val="0"/>
              </a:spcBef>
            </a:pPr>
            <a:r>
              <a:rPr lang="en-GB" sz="2400" kern="1200" dirty="0" smtClean="0"/>
              <a:t>COMP102 (Introduction to Databases)</a:t>
            </a:r>
          </a:p>
          <a:p>
            <a:pPr lvl="0" algn="ctr" defTabSz="800100">
              <a:spcBef>
                <a:spcPct val="0"/>
              </a:spcBef>
            </a:pPr>
            <a:endParaRPr lang="en-GB" sz="2400" kern="1200" dirty="0" smtClean="0"/>
          </a:p>
          <a:p>
            <a:pPr lvl="0" algn="ctr" defTabSz="800100">
              <a:spcBef>
                <a:spcPct val="0"/>
              </a:spcBef>
            </a:pPr>
            <a:r>
              <a:rPr lang="en-GB" sz="2400" kern="1200" dirty="0" smtClean="0"/>
              <a:t>(GG14 ONLY)</a:t>
            </a:r>
          </a:p>
          <a:p>
            <a:pPr lvl="0" algn="ctr" defTabSz="800100">
              <a:spcBef>
                <a:spcPct val="0"/>
              </a:spcBef>
            </a:pPr>
            <a:r>
              <a:rPr lang="en-GB" sz="2400" kern="1200" dirty="0" smtClean="0"/>
              <a:t>COMP103 (Computer Systems)</a:t>
            </a:r>
          </a:p>
          <a:p>
            <a:pPr lvl="0" algn="ctr" defTabSz="800100">
              <a:spcBef>
                <a:spcPct val="0"/>
              </a:spcBef>
            </a:pPr>
            <a:r>
              <a:rPr lang="en-GB" sz="2400" kern="1200" dirty="0" smtClean="0"/>
              <a:t>COMP 108 (Algorithmic Foundations)</a:t>
            </a:r>
          </a:p>
          <a:p>
            <a:pPr lvl="0" algn="ctr" defTabSz="800100">
              <a:spcBef>
                <a:spcPct val="0"/>
              </a:spcBef>
            </a:pPr>
            <a:r>
              <a:rPr lang="en-GB" sz="2400" kern="1200" dirty="0" smtClean="0"/>
              <a:t>COMP 109 (Foundations of Computing)</a:t>
            </a:r>
            <a:endParaRPr lang="en-GB" sz="2400" kern="1200" dirty="0"/>
          </a:p>
        </p:txBody>
      </p:sp>
      <p:sp>
        <p:nvSpPr>
          <p:cNvPr id="28" name="Freeform 27"/>
          <p:cNvSpPr/>
          <p:nvPr/>
        </p:nvSpPr>
        <p:spPr>
          <a:xfrm>
            <a:off x="17768262" y="12475691"/>
            <a:ext cx="7560000" cy="900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FFFF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MATH122 (Dynamic Modelling)</a:t>
            </a:r>
          </a:p>
          <a:p>
            <a:pPr lvl="0" algn="ctr" defTabSz="800100">
              <a:spcBef>
                <a:spcPct val="0"/>
              </a:spcBef>
            </a:pPr>
            <a:r>
              <a:rPr lang="en-GB" sz="2800" dirty="0"/>
              <a:t>S</a:t>
            </a:r>
            <a:r>
              <a:rPr lang="en-GB" sz="2800" kern="1200" dirty="0" smtClean="0"/>
              <a:t>olve simple differential equations;</a:t>
            </a:r>
          </a:p>
          <a:p>
            <a:pPr lvl="0" algn="ctr" defTabSz="800100">
              <a:spcBef>
                <a:spcPct val="0"/>
              </a:spcBef>
            </a:pPr>
            <a:r>
              <a:rPr lang="en-GB" sz="2800" kern="1200" dirty="0" smtClean="0"/>
              <a:t>understand some methods of mathematical modelling and, in particular, the need to attach meaning to mathematical results;</a:t>
            </a:r>
          </a:p>
          <a:p>
            <a:pPr lvl="0" algn="ctr" defTabSz="800100">
              <a:spcBef>
                <a:spcPct val="0"/>
              </a:spcBef>
            </a:pPr>
            <a:r>
              <a:rPr lang="en-GB" sz="2800" kern="1200" dirty="0" smtClean="0"/>
              <a:t>develop some differential equations for population growth, and interpret the results;</a:t>
            </a:r>
          </a:p>
          <a:p>
            <a:pPr lvl="0" algn="ctr" defTabSz="800100">
              <a:spcBef>
                <a:spcPct val="0"/>
              </a:spcBef>
            </a:pPr>
            <a:r>
              <a:rPr lang="en-GB" sz="2800" kern="1200" dirty="0" smtClean="0"/>
              <a:t>understand Newton's laws of Mechanics;</a:t>
            </a:r>
          </a:p>
          <a:p>
            <a:pPr lvl="0" algn="ctr" defTabSz="800100">
              <a:spcBef>
                <a:spcPct val="0"/>
              </a:spcBef>
            </a:pPr>
            <a:r>
              <a:rPr lang="en-GB" sz="2800" kern="1200" dirty="0" smtClean="0"/>
              <a:t>do simple problems in projectiles and orbits, some involving polar co-ordinates</a:t>
            </a:r>
            <a:endParaRPr lang="en-GB" sz="2800" kern="1200" dirty="0"/>
          </a:p>
        </p:txBody>
      </p:sp>
      <p:sp>
        <p:nvSpPr>
          <p:cNvPr id="29" name="Freeform 28"/>
          <p:cNvSpPr/>
          <p:nvPr/>
        </p:nvSpPr>
        <p:spPr>
          <a:xfrm>
            <a:off x="9469508" y="22826966"/>
            <a:ext cx="7200000" cy="4320000"/>
          </a:xfrm>
          <a:custGeom>
            <a:avLst/>
            <a:gdLst>
              <a:gd name="connsiteX0" fmla="*/ 0 w 7366195"/>
              <a:gd name="connsiteY0" fmla="*/ 0 h 3485980"/>
              <a:gd name="connsiteX1" fmla="*/ 7366195 w 7366195"/>
              <a:gd name="connsiteY1" fmla="*/ 0 h 3485980"/>
              <a:gd name="connsiteX2" fmla="*/ 7366195 w 7366195"/>
              <a:gd name="connsiteY2" fmla="*/ 3485980 h 3485980"/>
              <a:gd name="connsiteX3" fmla="*/ 0 w 7366195"/>
              <a:gd name="connsiteY3" fmla="*/ 3485980 h 3485980"/>
              <a:gd name="connsiteX4" fmla="*/ 0 w 7366195"/>
              <a:gd name="connsiteY4" fmla="*/ 0 h 3485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195" h="3485980">
                <a:moveTo>
                  <a:pt x="0" y="0"/>
                </a:moveTo>
                <a:lnTo>
                  <a:pt x="7366195" y="0"/>
                </a:lnTo>
                <a:lnTo>
                  <a:pt x="7366195" y="3485980"/>
                </a:lnTo>
                <a:lnTo>
                  <a:pt x="0" y="3485980"/>
                </a:lnTo>
                <a:lnTo>
                  <a:pt x="0" y="0"/>
                </a:lnTo>
                <a:close/>
              </a:path>
            </a:pathLst>
          </a:custGeom>
          <a:solidFill>
            <a:srgbClr val="CC66FF"/>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2400" b="1" kern="1200" dirty="0" smtClean="0"/>
              <a:t>Economics  &amp; Finance Modules Available:</a:t>
            </a:r>
          </a:p>
          <a:p>
            <a:pPr lvl="0" algn="ctr" defTabSz="800100">
              <a:spcBef>
                <a:spcPct val="0"/>
              </a:spcBef>
            </a:pPr>
            <a:r>
              <a:rPr lang="en-GB" sz="2400" kern="1200" dirty="0" smtClean="0"/>
              <a:t>(G1N3, GN11 &amp; GL11 ONLY)</a:t>
            </a:r>
          </a:p>
          <a:p>
            <a:pPr lvl="0" algn="ctr" defTabSz="800100">
              <a:spcBef>
                <a:spcPct val="0"/>
              </a:spcBef>
            </a:pPr>
            <a:r>
              <a:rPr lang="en-GB" sz="2400" kern="1200" dirty="0" smtClean="0"/>
              <a:t>ECON121 (Principles of Microeconomics)</a:t>
            </a:r>
          </a:p>
          <a:p>
            <a:pPr lvl="0" algn="ctr" defTabSz="800100">
              <a:spcBef>
                <a:spcPct val="0"/>
              </a:spcBef>
            </a:pPr>
            <a:r>
              <a:rPr lang="en-GB" sz="2400" kern="1200" dirty="0" smtClean="0"/>
              <a:t>ECON123 (Principles of Macroeconomics)</a:t>
            </a:r>
          </a:p>
          <a:p>
            <a:pPr lvl="0" algn="ctr" defTabSz="800100">
              <a:spcBef>
                <a:spcPct val="0"/>
              </a:spcBef>
            </a:pPr>
            <a:r>
              <a:rPr lang="en-GB" sz="2400" kern="1200" dirty="0" smtClean="0"/>
              <a:t>ECON127 (Economic Principles for Business and Markets)</a:t>
            </a:r>
          </a:p>
          <a:p>
            <a:pPr lvl="0" algn="ctr" defTabSz="800100">
              <a:spcBef>
                <a:spcPct val="0"/>
              </a:spcBef>
            </a:pPr>
            <a:r>
              <a:rPr lang="en-GB" sz="2400" kern="1200" dirty="0" smtClean="0"/>
              <a:t>ECON130 (Cont Issues in Economic Policy)</a:t>
            </a:r>
          </a:p>
          <a:p>
            <a:pPr lvl="0" algn="ctr" defTabSz="800100">
              <a:spcBef>
                <a:spcPct val="0"/>
              </a:spcBef>
            </a:pPr>
            <a:r>
              <a:rPr lang="en-GB" sz="2400" kern="1200" dirty="0" smtClean="0"/>
              <a:t>ECON159 (European Economic Environment)</a:t>
            </a:r>
          </a:p>
          <a:p>
            <a:pPr lvl="0" algn="ctr" defTabSz="800100">
              <a:spcBef>
                <a:spcPct val="0"/>
              </a:spcBef>
            </a:pPr>
            <a:r>
              <a:rPr lang="en-GB" sz="2400" kern="1200" dirty="0" smtClean="0"/>
              <a:t>ACFI 101 (Introduction to Financial Accounting)</a:t>
            </a:r>
          </a:p>
          <a:p>
            <a:pPr lvl="0" algn="ctr" defTabSz="800100">
              <a:spcBef>
                <a:spcPct val="0"/>
              </a:spcBef>
            </a:pPr>
            <a:r>
              <a:rPr lang="en-GB" sz="2400" kern="1200" dirty="0" smtClean="0"/>
              <a:t>ACFI102 (Introduction to Management Accounting)</a:t>
            </a:r>
          </a:p>
          <a:p>
            <a:pPr lvl="0" algn="ctr" defTabSz="800100">
              <a:spcBef>
                <a:spcPct val="0"/>
              </a:spcBef>
            </a:pPr>
            <a:r>
              <a:rPr lang="en-GB" sz="2400" kern="1200" dirty="0" smtClean="0"/>
              <a:t>ACFI103 (Introduction to Finance)</a:t>
            </a:r>
          </a:p>
        </p:txBody>
      </p:sp>
      <p:sp>
        <p:nvSpPr>
          <p:cNvPr id="30" name="Freeform 29"/>
          <p:cNvSpPr/>
          <p:nvPr/>
        </p:nvSpPr>
        <p:spPr>
          <a:xfrm>
            <a:off x="34461770" y="12475691"/>
            <a:ext cx="7560000" cy="900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92D05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MATH162 (Introduction to Statistics)</a:t>
            </a:r>
          </a:p>
          <a:p>
            <a:pPr lvl="0" algn="ctr" defTabSz="800100">
              <a:spcBef>
                <a:spcPct val="0"/>
              </a:spcBef>
            </a:pPr>
            <a:r>
              <a:rPr lang="en-GB" sz="2800" kern="1200" dirty="0" smtClean="0"/>
              <a:t>to describe statistical data;</a:t>
            </a:r>
          </a:p>
          <a:p>
            <a:pPr lvl="0" algn="ctr" defTabSz="800100">
              <a:spcBef>
                <a:spcPct val="0"/>
              </a:spcBef>
            </a:pPr>
            <a:r>
              <a:rPr lang="en-GB" sz="2800" kern="1200" dirty="0" smtClean="0"/>
              <a:t>to use the Binomial, Poisson, Exponential and Normal distributions;</a:t>
            </a:r>
          </a:p>
          <a:p>
            <a:pPr lvl="0" algn="ctr" defTabSz="800100">
              <a:spcBef>
                <a:spcPct val="0"/>
              </a:spcBef>
            </a:pPr>
            <a:r>
              <a:rPr lang="en-GB" sz="2800" kern="1200" dirty="0" smtClean="0"/>
              <a:t>to perform simple goodness-of-fit tests;</a:t>
            </a:r>
          </a:p>
          <a:p>
            <a:pPr lvl="0" algn="ctr" defTabSz="800100">
              <a:spcBef>
                <a:spcPct val="0"/>
              </a:spcBef>
            </a:pPr>
            <a:r>
              <a:rPr lang="en-GB" sz="2800" kern="1200" dirty="0" smtClean="0"/>
              <a:t>to use the package Minitab to present data, and to make statistical analysis.</a:t>
            </a:r>
          </a:p>
          <a:p>
            <a:pPr lvl="0" algn="ctr" defTabSz="800100">
              <a:spcBef>
                <a:spcPct val="0"/>
              </a:spcBef>
              <a:spcAft>
                <a:spcPct val="35000"/>
              </a:spcAft>
            </a:pPr>
            <a:endParaRPr lang="en-GB" sz="2400" kern="1200" dirty="0"/>
          </a:p>
        </p:txBody>
      </p:sp>
      <p:sp>
        <p:nvSpPr>
          <p:cNvPr id="31" name="Freeform 30"/>
          <p:cNvSpPr/>
          <p:nvPr/>
        </p:nvSpPr>
        <p:spPr>
          <a:xfrm>
            <a:off x="17804262" y="22826966"/>
            <a:ext cx="7200000" cy="4320000"/>
          </a:xfrm>
          <a:custGeom>
            <a:avLst/>
            <a:gdLst>
              <a:gd name="connsiteX0" fmla="*/ 0 w 7317817"/>
              <a:gd name="connsiteY0" fmla="*/ 0 h 2239714"/>
              <a:gd name="connsiteX1" fmla="*/ 7317817 w 7317817"/>
              <a:gd name="connsiteY1" fmla="*/ 0 h 2239714"/>
              <a:gd name="connsiteX2" fmla="*/ 7317817 w 7317817"/>
              <a:gd name="connsiteY2" fmla="*/ 2239714 h 2239714"/>
              <a:gd name="connsiteX3" fmla="*/ 0 w 7317817"/>
              <a:gd name="connsiteY3" fmla="*/ 2239714 h 2239714"/>
              <a:gd name="connsiteX4" fmla="*/ 0 w 7317817"/>
              <a:gd name="connsiteY4" fmla="*/ 0 h 22397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7817" h="2239714">
                <a:moveTo>
                  <a:pt x="0" y="0"/>
                </a:moveTo>
                <a:lnTo>
                  <a:pt x="7317817" y="0"/>
                </a:lnTo>
                <a:lnTo>
                  <a:pt x="7317817" y="2239714"/>
                </a:lnTo>
                <a:lnTo>
                  <a:pt x="0" y="2239714"/>
                </a:lnTo>
                <a:lnTo>
                  <a:pt x="0" y="0"/>
                </a:lnTo>
                <a:close/>
              </a:path>
            </a:pathLst>
          </a:custGeom>
          <a:solidFill>
            <a:srgbClr val="CC66FF"/>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2400" b="1" kern="1200" dirty="0" smtClean="0"/>
              <a:t>Physics </a:t>
            </a:r>
            <a:r>
              <a:rPr lang="en-GB" sz="2400" b="1" kern="1200" dirty="0" smtClean="0"/>
              <a:t>&amp; Environmental Sciences Modules </a:t>
            </a:r>
            <a:r>
              <a:rPr lang="en-GB" sz="2400" b="1" kern="1200" dirty="0" smtClean="0"/>
              <a:t>Available:</a:t>
            </a:r>
          </a:p>
          <a:p>
            <a:pPr lvl="0" algn="ctr" defTabSz="800100">
              <a:spcBef>
                <a:spcPct val="0"/>
              </a:spcBef>
            </a:pPr>
            <a:r>
              <a:rPr lang="en-GB" sz="2400" kern="1200" dirty="0" smtClean="0"/>
              <a:t>(F344, FGH1, FG31 ONLY)</a:t>
            </a:r>
          </a:p>
          <a:p>
            <a:pPr lvl="0" algn="ctr" defTabSz="800100">
              <a:spcBef>
                <a:spcPct val="0"/>
              </a:spcBef>
            </a:pPr>
            <a:r>
              <a:rPr lang="en-GB" sz="2400" kern="1200" dirty="0" smtClean="0"/>
              <a:t>PHYS102 </a:t>
            </a:r>
            <a:r>
              <a:rPr lang="en-GB" sz="2400" kern="1200" dirty="0" smtClean="0"/>
              <a:t>(The Material Universe)</a:t>
            </a:r>
          </a:p>
          <a:p>
            <a:pPr lvl="0" algn="ctr" defTabSz="800100">
              <a:spcBef>
                <a:spcPct val="0"/>
              </a:spcBef>
            </a:pPr>
            <a:r>
              <a:rPr lang="en-GB" sz="2400" kern="1200" dirty="0" smtClean="0"/>
              <a:t>PHYS103 </a:t>
            </a:r>
            <a:r>
              <a:rPr lang="en-GB" sz="2400" kern="1200" dirty="0" smtClean="0"/>
              <a:t>(Wave Phenomena)</a:t>
            </a:r>
          </a:p>
          <a:p>
            <a:pPr lvl="0" algn="ctr" defTabSz="800100">
              <a:spcBef>
                <a:spcPct val="0"/>
              </a:spcBef>
            </a:pPr>
            <a:r>
              <a:rPr lang="en-GB" sz="2400" kern="1200" dirty="0" smtClean="0"/>
              <a:t>PHYS104 </a:t>
            </a:r>
            <a:r>
              <a:rPr lang="en-GB" sz="2400" kern="1200" dirty="0" smtClean="0"/>
              <a:t>(Foundations of Modern Physics)</a:t>
            </a:r>
          </a:p>
          <a:p>
            <a:pPr lvl="0" algn="ctr" defTabSz="800100">
              <a:spcBef>
                <a:spcPct val="0"/>
              </a:spcBef>
            </a:pPr>
            <a:r>
              <a:rPr lang="en-GB" sz="2400" kern="1200" dirty="0" smtClean="0"/>
              <a:t>PHYS156 (Practical Skills for Mathematical Physics</a:t>
            </a:r>
            <a:r>
              <a:rPr lang="en-GB" sz="2400" kern="1200" dirty="0" smtClean="0"/>
              <a:t>)</a:t>
            </a:r>
          </a:p>
          <a:p>
            <a:pPr lvl="0" algn="ctr" defTabSz="800100">
              <a:spcBef>
                <a:spcPct val="0"/>
              </a:spcBef>
            </a:pPr>
            <a:endParaRPr lang="en-GB" sz="2400" dirty="0" smtClean="0"/>
          </a:p>
          <a:p>
            <a:pPr lvl="0" algn="ctr" defTabSz="800100">
              <a:spcBef>
                <a:spcPct val="0"/>
              </a:spcBef>
            </a:pPr>
            <a:r>
              <a:rPr lang="en-GB" sz="2400" kern="1200" dirty="0" smtClean="0"/>
              <a:t>(G1F7 ONLY)</a:t>
            </a:r>
          </a:p>
          <a:p>
            <a:pPr lvl="0" algn="ctr" defTabSz="800100">
              <a:spcBef>
                <a:spcPct val="0"/>
              </a:spcBef>
            </a:pPr>
            <a:r>
              <a:rPr lang="en-GB" sz="2400" dirty="0" smtClean="0"/>
              <a:t>ENVS100 (Study Skills and GIS)</a:t>
            </a:r>
          </a:p>
          <a:p>
            <a:pPr lvl="0" algn="ctr" defTabSz="800100">
              <a:spcBef>
                <a:spcPct val="0"/>
              </a:spcBef>
            </a:pPr>
            <a:r>
              <a:rPr lang="en-GB" sz="2400" kern="1200" dirty="0" smtClean="0"/>
              <a:t>ENVS111 (Climate, Atmosphere and Oceans)</a:t>
            </a:r>
          </a:p>
          <a:p>
            <a:pPr lvl="0" algn="ctr" defTabSz="800100">
              <a:spcBef>
                <a:spcPct val="0"/>
              </a:spcBef>
            </a:pPr>
            <a:r>
              <a:rPr lang="en-GB" sz="2400" dirty="0" smtClean="0"/>
              <a:t>ENVS158 (Ocean Chemistry and Life)</a:t>
            </a:r>
            <a:endParaRPr lang="en-GB" sz="2400" kern="1200" dirty="0" smtClean="0"/>
          </a:p>
        </p:txBody>
      </p:sp>
      <p:sp>
        <p:nvSpPr>
          <p:cNvPr id="32" name="Freeform 31"/>
          <p:cNvSpPr/>
          <p:nvPr/>
        </p:nvSpPr>
        <p:spPr>
          <a:xfrm>
            <a:off x="26115016" y="12475691"/>
            <a:ext cx="7560000" cy="900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FF00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MATH142 (Numbers, Groups &amp; Codes)</a:t>
            </a:r>
          </a:p>
          <a:p>
            <a:pPr lvl="0" algn="ctr" defTabSz="800100">
              <a:spcBef>
                <a:spcPct val="0"/>
              </a:spcBef>
              <a:spcAft>
                <a:spcPts val="0"/>
              </a:spcAft>
            </a:pPr>
            <a:r>
              <a:rPr lang="en-GB" sz="2800" kern="1200" dirty="0" smtClean="0"/>
              <a:t>Use the division algorithm to construct the greatest common divisor of a pair of positive integers;</a:t>
            </a:r>
          </a:p>
          <a:p>
            <a:pPr lvl="0" algn="ctr" defTabSz="800100">
              <a:spcBef>
                <a:spcPct val="0"/>
              </a:spcBef>
              <a:spcAft>
                <a:spcPts val="0"/>
              </a:spcAft>
            </a:pPr>
            <a:r>
              <a:rPr lang="en-GB" sz="2800" kern="1200" dirty="0" smtClean="0"/>
              <a:t>Solve linear </a:t>
            </a:r>
            <a:r>
              <a:rPr lang="en-GB" sz="2800" kern="1200" dirty="0" err="1" smtClean="0"/>
              <a:t>congruences</a:t>
            </a:r>
            <a:r>
              <a:rPr lang="en-GB" sz="2800" kern="1200" dirty="0" smtClean="0"/>
              <a:t> &amp; find the inverse of an integer modulo a given integer;</a:t>
            </a:r>
          </a:p>
          <a:p>
            <a:pPr lvl="0" algn="ctr" defTabSz="800100">
              <a:spcBef>
                <a:spcPct val="0"/>
              </a:spcBef>
              <a:spcAft>
                <a:spcPts val="0"/>
              </a:spcAft>
            </a:pPr>
            <a:r>
              <a:rPr lang="en-GB" sz="2800" kern="1200" dirty="0" smtClean="0"/>
              <a:t>Code &amp; decode messages using the public-key method;</a:t>
            </a:r>
          </a:p>
          <a:p>
            <a:pPr lvl="0" algn="ctr" defTabSz="800100">
              <a:spcBef>
                <a:spcPct val="0"/>
              </a:spcBef>
              <a:spcAft>
                <a:spcPts val="0"/>
              </a:spcAft>
            </a:pPr>
            <a:r>
              <a:rPr lang="en-GB" sz="2800" kern="1200" dirty="0" smtClean="0"/>
              <a:t>Manipulate permutations with confidence;</a:t>
            </a:r>
          </a:p>
          <a:p>
            <a:pPr lvl="0" algn="ctr" defTabSz="800100">
              <a:spcBef>
                <a:spcPct val="0"/>
              </a:spcBef>
              <a:spcAft>
                <a:spcPts val="0"/>
              </a:spcAft>
            </a:pPr>
            <a:r>
              <a:rPr lang="en-GB" sz="2800" kern="1200" dirty="0" smtClean="0"/>
              <a:t>Decide when a given set is a group under a specified operation &amp; give formal axiomatic proofs;</a:t>
            </a:r>
          </a:p>
          <a:p>
            <a:pPr lvl="0" algn="ctr" defTabSz="800100">
              <a:spcBef>
                <a:spcPct val="0"/>
              </a:spcBef>
              <a:spcAft>
                <a:spcPts val="0"/>
              </a:spcAft>
            </a:pPr>
            <a:r>
              <a:rPr lang="en-GB" sz="2800" kern="1200" dirty="0" smtClean="0"/>
              <a:t>Understand the concepts of a subgroup, a group action, an orbit &amp; a stabiliser subgroup;</a:t>
            </a:r>
            <a:r>
              <a:rPr lang="en-GB" sz="2800" dirty="0"/>
              <a:t> </a:t>
            </a:r>
            <a:r>
              <a:rPr lang="en-GB" sz="2800" dirty="0" smtClean="0"/>
              <a:t>use </a:t>
            </a:r>
            <a:r>
              <a:rPr lang="en-GB" sz="2800" dirty="0"/>
              <a:t>Lagrange’s theorem;</a:t>
            </a:r>
            <a:endParaRPr lang="en-GB" sz="2800" kern="1200" dirty="0" smtClean="0"/>
          </a:p>
          <a:p>
            <a:pPr lvl="0" algn="ctr" defTabSz="800100">
              <a:spcBef>
                <a:spcPct val="0"/>
              </a:spcBef>
              <a:spcAft>
                <a:spcPts val="0"/>
              </a:spcAft>
            </a:pPr>
            <a:r>
              <a:rPr lang="en-GB" sz="2800" kern="1200" dirty="0" smtClean="0"/>
              <a:t>Understand the concept of a group homomorphism &amp; be able to show that 2 groups are isomorphic;</a:t>
            </a:r>
          </a:p>
          <a:p>
            <a:pPr lvl="0" algn="ctr" defTabSz="800100">
              <a:spcBef>
                <a:spcPct val="0"/>
              </a:spcBef>
              <a:spcAft>
                <a:spcPts val="0"/>
              </a:spcAft>
            </a:pPr>
            <a:r>
              <a:rPr lang="en-GB" sz="2800" kern="1200" dirty="0" smtClean="0"/>
              <a:t>Understand the principles of binary coding &amp; how to construct error-detecting &amp; error-correcting binary codes</a:t>
            </a:r>
            <a:r>
              <a:rPr lang="en-GB" sz="2400" kern="1200" dirty="0" smtClean="0"/>
              <a:t>.</a:t>
            </a:r>
            <a:endParaRPr lang="en-GB" sz="2400" kern="1200" dirty="0"/>
          </a:p>
        </p:txBody>
      </p:sp>
      <p:sp>
        <p:nvSpPr>
          <p:cNvPr id="33" name="Freeform 32"/>
          <p:cNvSpPr/>
          <p:nvPr/>
        </p:nvSpPr>
        <p:spPr>
          <a:xfrm>
            <a:off x="26139016" y="22826966"/>
            <a:ext cx="7200000" cy="4320000"/>
          </a:xfrm>
          <a:custGeom>
            <a:avLst/>
            <a:gdLst>
              <a:gd name="connsiteX0" fmla="*/ 0 w 7317817"/>
              <a:gd name="connsiteY0" fmla="*/ 0 h 2239714"/>
              <a:gd name="connsiteX1" fmla="*/ 7317817 w 7317817"/>
              <a:gd name="connsiteY1" fmla="*/ 0 h 2239714"/>
              <a:gd name="connsiteX2" fmla="*/ 7317817 w 7317817"/>
              <a:gd name="connsiteY2" fmla="*/ 2239714 h 2239714"/>
              <a:gd name="connsiteX3" fmla="*/ 0 w 7317817"/>
              <a:gd name="connsiteY3" fmla="*/ 2239714 h 2239714"/>
              <a:gd name="connsiteX4" fmla="*/ 0 w 7317817"/>
              <a:gd name="connsiteY4" fmla="*/ 0 h 22397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7817" h="2239714">
                <a:moveTo>
                  <a:pt x="0" y="0"/>
                </a:moveTo>
                <a:lnTo>
                  <a:pt x="7317817" y="0"/>
                </a:lnTo>
                <a:lnTo>
                  <a:pt x="7317817" y="2239714"/>
                </a:lnTo>
                <a:lnTo>
                  <a:pt x="0" y="2239714"/>
                </a:lnTo>
                <a:lnTo>
                  <a:pt x="0" y="0"/>
                </a:lnTo>
                <a:close/>
              </a:path>
            </a:pathLst>
          </a:custGeom>
          <a:solidFill>
            <a:srgbClr val="CC66FF"/>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2400" b="1" kern="1200" dirty="0" smtClean="0"/>
              <a:t>Psychology </a:t>
            </a:r>
            <a:r>
              <a:rPr lang="en-GB" sz="2400" b="1" kern="1200" dirty="0" smtClean="0"/>
              <a:t> &amp; Philosophy Modules </a:t>
            </a:r>
            <a:r>
              <a:rPr lang="en-GB" sz="2400" b="1" kern="1200" dirty="0" smtClean="0"/>
              <a:t>Available:</a:t>
            </a:r>
          </a:p>
          <a:p>
            <a:pPr lvl="0" algn="ctr" defTabSz="800100">
              <a:spcBef>
                <a:spcPct val="0"/>
              </a:spcBef>
            </a:pPr>
            <a:r>
              <a:rPr lang="en-GB" sz="2400" kern="1200" dirty="0" smtClean="0"/>
              <a:t>(G1X3 ONLY)</a:t>
            </a:r>
          </a:p>
          <a:p>
            <a:pPr lvl="0" algn="ctr" defTabSz="800100">
              <a:spcBef>
                <a:spcPct val="0"/>
              </a:spcBef>
            </a:pPr>
            <a:r>
              <a:rPr lang="en-GB" sz="2400" kern="1200" dirty="0" smtClean="0"/>
              <a:t>PSYC101 (Introduction to Psychology 1)</a:t>
            </a:r>
          </a:p>
          <a:p>
            <a:pPr lvl="0" algn="ctr" defTabSz="800100">
              <a:spcBef>
                <a:spcPct val="0"/>
              </a:spcBef>
            </a:pPr>
            <a:r>
              <a:rPr lang="en-GB" sz="2400" kern="1200" dirty="0" smtClean="0"/>
              <a:t>PSYC102 (Introduction to Psychology 2: Development, Personality &amp; Intelligence</a:t>
            </a:r>
            <a:r>
              <a:rPr lang="en-GB" sz="2400" kern="1200" dirty="0" smtClean="0"/>
              <a:t>)</a:t>
            </a:r>
          </a:p>
          <a:p>
            <a:pPr lvl="0" algn="ctr" defTabSz="800100">
              <a:spcBef>
                <a:spcPct val="0"/>
              </a:spcBef>
            </a:pPr>
            <a:endParaRPr lang="en-GB" sz="2400" dirty="0" smtClean="0"/>
          </a:p>
          <a:p>
            <a:pPr lvl="0" algn="ctr" defTabSz="800100">
              <a:spcBef>
                <a:spcPct val="0"/>
              </a:spcBef>
            </a:pPr>
            <a:r>
              <a:rPr lang="en-GB" sz="2400" kern="1200" dirty="0" smtClean="0"/>
              <a:t>(GV15 ONLY)</a:t>
            </a:r>
          </a:p>
          <a:p>
            <a:pPr lvl="0" algn="ctr" defTabSz="800100">
              <a:spcBef>
                <a:spcPct val="0"/>
              </a:spcBef>
            </a:pPr>
            <a:r>
              <a:rPr lang="en-GB" sz="2400" dirty="0" smtClean="0"/>
              <a:t>PHIL107 (Analysing Philosophical Texts 1)</a:t>
            </a:r>
          </a:p>
          <a:p>
            <a:pPr algn="ctr" defTabSz="800100">
              <a:spcBef>
                <a:spcPct val="0"/>
              </a:spcBef>
            </a:pPr>
            <a:r>
              <a:rPr lang="en-GB" sz="2400" dirty="0" smtClean="0"/>
              <a:t>PHIL108 </a:t>
            </a:r>
            <a:r>
              <a:rPr lang="en-GB" sz="2400" dirty="0" smtClean="0"/>
              <a:t>(Analysing Philosophical Texts </a:t>
            </a:r>
            <a:r>
              <a:rPr lang="en-GB" sz="2400" dirty="0" smtClean="0"/>
              <a:t>2)</a:t>
            </a:r>
          </a:p>
          <a:p>
            <a:pPr algn="ctr" defTabSz="800100">
              <a:spcBef>
                <a:spcPct val="0"/>
              </a:spcBef>
            </a:pPr>
            <a:r>
              <a:rPr lang="en-GB" sz="2400" dirty="0" smtClean="0"/>
              <a:t>PHIL127 (Symbolic Logic 1)</a:t>
            </a:r>
            <a:endParaRPr lang="en-GB" sz="2400" dirty="0" smtClean="0"/>
          </a:p>
        </p:txBody>
      </p:sp>
      <p:sp>
        <p:nvSpPr>
          <p:cNvPr id="34" name="Freeform 33"/>
          <p:cNvSpPr/>
          <p:nvPr/>
        </p:nvSpPr>
        <p:spPr>
          <a:xfrm>
            <a:off x="9421508" y="12475691"/>
            <a:ext cx="7560000" cy="9000000"/>
          </a:xfrm>
          <a:custGeom>
            <a:avLst/>
            <a:gdLst>
              <a:gd name="connsiteX0" fmla="*/ 0 w 7389264"/>
              <a:gd name="connsiteY0" fmla="*/ 0 h 4799035"/>
              <a:gd name="connsiteX1" fmla="*/ 7389264 w 7389264"/>
              <a:gd name="connsiteY1" fmla="*/ 0 h 4799035"/>
              <a:gd name="connsiteX2" fmla="*/ 7389264 w 7389264"/>
              <a:gd name="connsiteY2" fmla="*/ 4799035 h 4799035"/>
              <a:gd name="connsiteX3" fmla="*/ 0 w 7389264"/>
              <a:gd name="connsiteY3" fmla="*/ 4799035 h 4799035"/>
              <a:gd name="connsiteX4" fmla="*/ 0 w 7389264"/>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89264" h="4799035">
                <a:moveTo>
                  <a:pt x="0" y="0"/>
                </a:moveTo>
                <a:lnTo>
                  <a:pt x="7389264" y="0"/>
                </a:lnTo>
                <a:lnTo>
                  <a:pt x="7389264" y="4799035"/>
                </a:lnTo>
                <a:lnTo>
                  <a:pt x="0" y="4799035"/>
                </a:lnTo>
                <a:lnTo>
                  <a:pt x="0" y="0"/>
                </a:lnTo>
                <a:close/>
              </a:path>
            </a:pathLst>
          </a:custGeom>
          <a:solidFill>
            <a:schemeClr val="bg1"/>
          </a:solidFill>
          <a:ln>
            <a:solidFill>
              <a:schemeClr val="tx1"/>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MATH111 (Mathematical IT Skills)</a:t>
            </a:r>
          </a:p>
          <a:p>
            <a:pPr lvl="0" algn="ctr" defTabSz="800100">
              <a:spcBef>
                <a:spcPct val="0"/>
              </a:spcBef>
            </a:pPr>
            <a:r>
              <a:rPr lang="en-GB" sz="2800" dirty="0"/>
              <a:t>T</a:t>
            </a:r>
            <a:r>
              <a:rPr lang="en-GB" sz="2800" kern="1200" dirty="0" smtClean="0"/>
              <a:t>ackle project work, including writing up of reports detailing their solutions to problems;</a:t>
            </a:r>
          </a:p>
          <a:p>
            <a:pPr lvl="0" algn="ctr" defTabSz="800100">
              <a:spcBef>
                <a:spcPct val="0"/>
              </a:spcBef>
            </a:pPr>
            <a:r>
              <a:rPr lang="en-GB" sz="2800" kern="1200" dirty="0" smtClean="0"/>
              <a:t>use computers to create documents containing</a:t>
            </a:r>
          </a:p>
          <a:p>
            <a:pPr lvl="0" algn="ctr" defTabSz="800100">
              <a:spcBef>
                <a:spcPct val="0"/>
              </a:spcBef>
            </a:pPr>
            <a:r>
              <a:rPr lang="en-GB" sz="2800" kern="1200" dirty="0" smtClean="0"/>
              <a:t>formulae, tables, plots and references;</a:t>
            </a:r>
          </a:p>
          <a:p>
            <a:pPr lvl="0" algn="ctr" defTabSz="800100">
              <a:spcBef>
                <a:spcPct val="0"/>
              </a:spcBef>
            </a:pPr>
            <a:r>
              <a:rPr lang="en-GB" sz="2800" kern="1200" dirty="0" smtClean="0"/>
              <a:t>use Maple to manipulate mathematical expressions </a:t>
            </a:r>
          </a:p>
          <a:p>
            <a:pPr lvl="0" algn="ctr" defTabSz="800100">
              <a:spcBef>
                <a:spcPct val="0"/>
              </a:spcBef>
            </a:pPr>
            <a:r>
              <a:rPr lang="en-GB" sz="2800" kern="1200" dirty="0" smtClean="0"/>
              <a:t>and to solve simple problems;</a:t>
            </a:r>
          </a:p>
          <a:p>
            <a:pPr lvl="0" algn="ctr" defTabSz="800100">
              <a:spcBef>
                <a:spcPct val="0"/>
              </a:spcBef>
            </a:pPr>
            <a:r>
              <a:rPr lang="en-GB" sz="2800" kern="1200" dirty="0" smtClean="0"/>
              <a:t>better understand the mathematical topics covered, through direct experimentation with the computer.</a:t>
            </a:r>
            <a:endParaRPr lang="en-GB" sz="2800" kern="1200" dirty="0"/>
          </a:p>
        </p:txBody>
      </p:sp>
      <p:sp>
        <p:nvSpPr>
          <p:cNvPr id="35" name="Freeform 34"/>
          <p:cNvSpPr/>
          <p:nvPr/>
        </p:nvSpPr>
        <p:spPr>
          <a:xfrm>
            <a:off x="34473770" y="22826966"/>
            <a:ext cx="7200000" cy="4320000"/>
          </a:xfrm>
          <a:custGeom>
            <a:avLst/>
            <a:gdLst>
              <a:gd name="connsiteX0" fmla="*/ 0 w 7317817"/>
              <a:gd name="connsiteY0" fmla="*/ 0 h 2571998"/>
              <a:gd name="connsiteX1" fmla="*/ 7317817 w 7317817"/>
              <a:gd name="connsiteY1" fmla="*/ 0 h 2571998"/>
              <a:gd name="connsiteX2" fmla="*/ 7317817 w 7317817"/>
              <a:gd name="connsiteY2" fmla="*/ 2571998 h 2571998"/>
              <a:gd name="connsiteX3" fmla="*/ 0 w 7317817"/>
              <a:gd name="connsiteY3" fmla="*/ 2571998 h 2571998"/>
              <a:gd name="connsiteX4" fmla="*/ 0 w 7317817"/>
              <a:gd name="connsiteY4" fmla="*/ 0 h 2571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7817" h="2571998">
                <a:moveTo>
                  <a:pt x="0" y="0"/>
                </a:moveTo>
                <a:lnTo>
                  <a:pt x="7317817" y="0"/>
                </a:lnTo>
                <a:lnTo>
                  <a:pt x="7317817" y="2571998"/>
                </a:lnTo>
                <a:lnTo>
                  <a:pt x="0" y="2571998"/>
                </a:lnTo>
                <a:lnTo>
                  <a:pt x="0" y="0"/>
                </a:lnTo>
                <a:close/>
              </a:path>
            </a:pathLst>
          </a:custGeom>
          <a:solidFill>
            <a:srgbClr val="CC66FF"/>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2400" b="1" kern="1200" dirty="0" smtClean="0"/>
              <a:t>Modern Foreign Languages Modules Available:</a:t>
            </a:r>
          </a:p>
          <a:p>
            <a:pPr lvl="0" algn="ctr" defTabSz="800100">
              <a:spcBef>
                <a:spcPct val="0"/>
              </a:spcBef>
            </a:pPr>
            <a:r>
              <a:rPr lang="en-GB" sz="2400" kern="1200" dirty="0" smtClean="0"/>
              <a:t>(GR11 ONLY)</a:t>
            </a:r>
          </a:p>
          <a:p>
            <a:pPr lvl="0" algn="ctr" defTabSz="800100">
              <a:spcBef>
                <a:spcPct val="0"/>
              </a:spcBef>
            </a:pPr>
            <a:r>
              <a:rPr lang="en-GB" sz="2400" kern="1200" dirty="0" smtClean="0"/>
              <a:t>FREN101 (Modern French Language 1)</a:t>
            </a:r>
          </a:p>
          <a:p>
            <a:pPr lvl="0" algn="ctr" defTabSz="800100">
              <a:spcBef>
                <a:spcPct val="0"/>
              </a:spcBef>
            </a:pPr>
            <a:r>
              <a:rPr lang="en-GB" sz="2400" kern="1200" dirty="0" smtClean="0"/>
              <a:t>FREN102 (Modern French Language 2)</a:t>
            </a:r>
          </a:p>
          <a:p>
            <a:pPr lvl="0" algn="ctr" defTabSz="800100">
              <a:spcBef>
                <a:spcPct val="0"/>
              </a:spcBef>
            </a:pPr>
            <a:r>
              <a:rPr lang="en-GB" sz="2400" kern="1200" dirty="0" smtClean="0"/>
              <a:t>FREN122 (Introduction to the Short French Narrative)</a:t>
            </a:r>
          </a:p>
          <a:p>
            <a:pPr lvl="0" algn="ctr" defTabSz="800100">
              <a:spcBef>
                <a:spcPct val="0"/>
              </a:spcBef>
            </a:pPr>
            <a:r>
              <a:rPr lang="en-GB" sz="2400" kern="1200" dirty="0" smtClean="0"/>
              <a:t>MODL105 (Language Awareness)</a:t>
            </a:r>
          </a:p>
          <a:p>
            <a:pPr lvl="0" algn="ctr" defTabSz="800100">
              <a:spcBef>
                <a:spcPct val="0"/>
              </a:spcBef>
            </a:pPr>
            <a:endParaRPr lang="en-GB" sz="2400" dirty="0" smtClean="0"/>
          </a:p>
          <a:p>
            <a:pPr lvl="0" algn="ctr" defTabSz="800100">
              <a:spcBef>
                <a:spcPct val="0"/>
              </a:spcBef>
            </a:pPr>
            <a:r>
              <a:rPr lang="en-GB" sz="2400" dirty="0" smtClean="0"/>
              <a:t>(G1R9 ONLY)</a:t>
            </a:r>
            <a:endParaRPr lang="en-GB" sz="2400" kern="1200" dirty="0" smtClean="0"/>
          </a:p>
          <a:p>
            <a:pPr lvl="0" algn="ctr" defTabSz="800100">
              <a:spcBef>
                <a:spcPct val="0"/>
              </a:spcBef>
            </a:pPr>
            <a:r>
              <a:rPr lang="en-GB" sz="2400" kern="1200" dirty="0" smtClean="0"/>
              <a:t>30 Credits’ worth of Spanish, French or German</a:t>
            </a:r>
            <a:endParaRPr lang="en-GB" sz="2400" kern="1200" dirty="0"/>
          </a:p>
        </p:txBody>
      </p:sp>
      <p:sp>
        <p:nvSpPr>
          <p:cNvPr id="36" name="TextBox 35"/>
          <p:cNvSpPr txBox="1"/>
          <p:nvPr/>
        </p:nvSpPr>
        <p:spPr>
          <a:xfrm>
            <a:off x="18631954" y="3474691"/>
            <a:ext cx="5544616" cy="830997"/>
          </a:xfrm>
          <a:prstGeom prst="rect">
            <a:avLst/>
          </a:prstGeom>
          <a:noFill/>
        </p:spPr>
        <p:txBody>
          <a:bodyPr wrap="square" rtlCol="0">
            <a:spAutoFit/>
          </a:bodyPr>
          <a:lstStyle/>
          <a:p>
            <a:r>
              <a:rPr lang="en-GB" sz="4800" dirty="0" smtClean="0">
                <a:solidFill>
                  <a:srgbClr val="FF0000"/>
                </a:solidFill>
              </a:rPr>
              <a:t>Compulsory Modules</a:t>
            </a:r>
            <a:endParaRPr lang="en-GB" sz="4800" dirty="0">
              <a:solidFill>
                <a:srgbClr val="FF0000"/>
              </a:solidFill>
            </a:endParaRPr>
          </a:p>
        </p:txBody>
      </p:sp>
      <p:sp>
        <p:nvSpPr>
          <p:cNvPr id="37" name="TextBox 36"/>
          <p:cNvSpPr txBox="1"/>
          <p:nvPr/>
        </p:nvSpPr>
        <p:spPr>
          <a:xfrm>
            <a:off x="16507718" y="11179547"/>
            <a:ext cx="9793088" cy="830997"/>
          </a:xfrm>
          <a:prstGeom prst="rect">
            <a:avLst/>
          </a:prstGeom>
          <a:noFill/>
        </p:spPr>
        <p:txBody>
          <a:bodyPr wrap="square" rtlCol="0">
            <a:spAutoFit/>
          </a:bodyPr>
          <a:lstStyle/>
          <a:p>
            <a:r>
              <a:rPr lang="en-GB" sz="4800" dirty="0" smtClean="0">
                <a:solidFill>
                  <a:srgbClr val="FF0000"/>
                </a:solidFill>
              </a:rPr>
              <a:t>Other Mathematical Sciences Modules</a:t>
            </a:r>
            <a:endParaRPr lang="en-GB" sz="4800" dirty="0">
              <a:solidFill>
                <a:srgbClr val="FF0000"/>
              </a:solidFill>
            </a:endParaRPr>
          </a:p>
        </p:txBody>
      </p:sp>
      <p:sp>
        <p:nvSpPr>
          <p:cNvPr id="38" name="TextBox 37"/>
          <p:cNvSpPr txBox="1"/>
          <p:nvPr/>
        </p:nvSpPr>
        <p:spPr>
          <a:xfrm>
            <a:off x="16507718" y="21548699"/>
            <a:ext cx="9793088" cy="830997"/>
          </a:xfrm>
          <a:prstGeom prst="rect">
            <a:avLst/>
          </a:prstGeom>
          <a:noFill/>
        </p:spPr>
        <p:txBody>
          <a:bodyPr wrap="square" rtlCol="0">
            <a:spAutoFit/>
          </a:bodyPr>
          <a:lstStyle/>
          <a:p>
            <a:pPr algn="ctr"/>
            <a:r>
              <a:rPr lang="en-GB" sz="4800" dirty="0" smtClean="0">
                <a:solidFill>
                  <a:srgbClr val="FF0000"/>
                </a:solidFill>
              </a:rPr>
              <a:t>Other Subjects’ Modules</a:t>
            </a:r>
            <a:endParaRPr lang="en-GB" sz="4800"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212604"/>
            <a:ext cx="42808524" cy="5046663"/>
          </a:xfrm>
        </p:spPr>
        <p:txBody>
          <a:bodyPr>
            <a:normAutofit fontScale="90000"/>
          </a:bodyPr>
          <a:lstStyle/>
          <a:p>
            <a:r>
              <a:rPr lang="en-GB" dirty="0" smtClean="0"/>
              <a:t>G1R9: BSc Mathematical Sciences with a European Language </a:t>
            </a:r>
            <a:br>
              <a:rPr lang="en-GB" dirty="0" smtClean="0"/>
            </a:br>
            <a:r>
              <a:rPr lang="en-GB" dirty="0" smtClean="0"/>
              <a:t>From Application to Graduation</a:t>
            </a:r>
            <a:endParaRPr lang="en-GB" dirty="0"/>
          </a:p>
        </p:txBody>
      </p:sp>
      <p:sp>
        <p:nvSpPr>
          <p:cNvPr id="3" name="Oval 2"/>
          <p:cNvSpPr/>
          <p:nvPr/>
        </p:nvSpPr>
        <p:spPr>
          <a:xfrm>
            <a:off x="161902" y="14174995"/>
            <a:ext cx="5400000" cy="54000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ysClr val="windowText" lastClr="000000"/>
                </a:solidFill>
              </a:rPr>
              <a:t>Application Successful!</a:t>
            </a:r>
            <a:endParaRPr lang="en-GB" sz="6000" dirty="0">
              <a:solidFill>
                <a:sysClr val="windowText" lastClr="000000"/>
              </a:solidFill>
            </a:endParaRPr>
          </a:p>
        </p:txBody>
      </p:sp>
      <p:sp>
        <p:nvSpPr>
          <p:cNvPr id="5" name="Oval 4"/>
          <p:cNvSpPr/>
          <p:nvPr/>
        </p:nvSpPr>
        <p:spPr>
          <a:xfrm>
            <a:off x="37174614" y="14030979"/>
            <a:ext cx="5400000" cy="54000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0" dirty="0" smtClean="0">
                <a:solidFill>
                  <a:sysClr val="windowText" lastClr="000000"/>
                </a:solidFill>
              </a:rPr>
              <a:t>Graduation!</a:t>
            </a:r>
            <a:endParaRPr lang="en-GB" sz="6000" dirty="0">
              <a:solidFill>
                <a:sysClr val="windowText" lastClr="000000"/>
              </a:solidFill>
            </a:endParaRPr>
          </a:p>
        </p:txBody>
      </p:sp>
      <p:cxnSp>
        <p:nvCxnSpPr>
          <p:cNvPr id="7" name="Straight Connector 6"/>
          <p:cNvCxnSpPr/>
          <p:nvPr/>
        </p:nvCxnSpPr>
        <p:spPr>
          <a:xfrm>
            <a:off x="5634510" y="7982307"/>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483382" y="7982307"/>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1404262" y="7982307"/>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9325142" y="7982307"/>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1" name="Table 10"/>
          <p:cNvGraphicFramePr>
            <a:graphicFrameLocks noGrp="1"/>
          </p:cNvGraphicFramePr>
          <p:nvPr/>
        </p:nvGraphicFramePr>
        <p:xfrm>
          <a:off x="5922542" y="7910299"/>
          <a:ext cx="7488000" cy="11169840"/>
        </p:xfrm>
        <a:graphic>
          <a:graphicData uri="http://schemas.openxmlformats.org/drawingml/2006/table">
            <a:tbl>
              <a:tblPr>
                <a:tableStyleId>{5C22544A-7EE6-4342-B048-85BDC9FD1C3A}</a:tableStyleId>
              </a:tblPr>
              <a:tblGrid>
                <a:gridCol w="1944000"/>
                <a:gridCol w="5544000"/>
              </a:tblGrid>
              <a:tr h="1080000">
                <a:tc gridSpan="2">
                  <a:txBody>
                    <a:bodyPr/>
                    <a:lstStyle/>
                    <a:p>
                      <a:pPr algn="ctr"/>
                      <a:r>
                        <a:rPr lang="en-GB" dirty="0" smtClean="0">
                          <a:solidFill>
                            <a:sysClr val="windowText" lastClr="000000"/>
                          </a:solidFill>
                        </a:rPr>
                        <a:t>Year 1</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algn="ctr"/>
                      <a:r>
                        <a:rPr lang="en-GB" sz="3200" dirty="0" smtClean="0">
                          <a:solidFill>
                            <a:sysClr val="windowText" lastClr="000000"/>
                          </a:solidFill>
                        </a:rPr>
                        <a:t>MATH101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1</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2</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Introduction to Linear Algebra</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One of</a:t>
                      </a:r>
                      <a:endParaRPr lang="en-GB" sz="3600" kern="1200" dirty="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MATH111</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IT Skills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COMP101</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Programming in JAVA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And Two of </a:t>
                      </a:r>
                      <a:endParaRPr lang="en-GB" sz="3600" kern="1200" dirty="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MATH122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Dynamic Modelling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MATH142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Numbers, Groups and Codes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MATH162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Statistics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COMP102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Databases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Plus 30 credit’s worth in</a:t>
                      </a:r>
                      <a:r>
                        <a:rPr lang="en-GB" sz="3600" kern="1200" baseline="0" dirty="0" smtClean="0">
                          <a:solidFill>
                            <a:sysClr val="windowText" lastClr="000000"/>
                          </a:solidFill>
                          <a:latin typeface="+mn-lt"/>
                          <a:ea typeface="+mn-ea"/>
                          <a:cs typeface="+mn-cs"/>
                        </a:rPr>
                        <a:t> your chosen language</a:t>
                      </a:r>
                      <a:endParaRPr lang="en-GB" sz="3600" kern="1200" dirty="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marL="0" algn="l" defTabSz="4176431" rtl="0" eaLnBrk="1" latinLnBrk="0" hangingPunct="1"/>
                      <a:endParaRPr lang="en-GB" sz="28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r>
            </a:tbl>
          </a:graphicData>
        </a:graphic>
      </p:graphicFrame>
      <p:graphicFrame>
        <p:nvGraphicFramePr>
          <p:cNvPr id="12" name="Table 11"/>
          <p:cNvGraphicFramePr>
            <a:graphicFrameLocks noGrp="1"/>
          </p:cNvGraphicFramePr>
          <p:nvPr/>
        </p:nvGraphicFramePr>
        <p:xfrm>
          <a:off x="13843422" y="7910299"/>
          <a:ext cx="7415808" cy="22134480"/>
        </p:xfrm>
        <a:graphic>
          <a:graphicData uri="http://schemas.openxmlformats.org/drawingml/2006/table">
            <a:tbl>
              <a:tblPr>
                <a:tableStyleId>{5C22544A-7EE6-4342-B048-85BDC9FD1C3A}</a:tableStyleId>
              </a:tblPr>
              <a:tblGrid>
                <a:gridCol w="1944000"/>
                <a:gridCol w="5471808"/>
              </a:tblGrid>
              <a:tr h="1080000">
                <a:tc gridSpan="2">
                  <a:txBody>
                    <a:bodyPr/>
                    <a:lstStyle/>
                    <a:p>
                      <a:pPr algn="ctr"/>
                      <a:r>
                        <a:rPr lang="en-GB" dirty="0" smtClean="0">
                          <a:solidFill>
                            <a:sysClr val="windowText" lastClr="000000"/>
                          </a:solidFill>
                        </a:rPr>
                        <a:t>Year</a:t>
                      </a:r>
                      <a:r>
                        <a:rPr lang="en-GB" baseline="0" dirty="0" smtClean="0">
                          <a:solidFill>
                            <a:sysClr val="windowText" lastClr="000000"/>
                          </a:solidFill>
                        </a:rPr>
                        <a:t> 2</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Compulsory</a:t>
                      </a:r>
                      <a:r>
                        <a:rPr lang="en-GB" sz="3600" kern="1200" baseline="0" dirty="0" smtClean="0">
                          <a:solidFill>
                            <a:sysClr val="windowText" lastClr="000000"/>
                          </a:solidFill>
                          <a:latin typeface="+mn-lt"/>
                          <a:ea typeface="+mn-ea"/>
                          <a:cs typeface="+mn-cs"/>
                        </a:rPr>
                        <a:t> Module</a:t>
                      </a:r>
                      <a:endParaRPr lang="en-GB" sz="36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algn="ctr"/>
                      <a:r>
                        <a:rPr lang="en-GB" sz="3200" dirty="0" smtClean="0">
                          <a:solidFill>
                            <a:sysClr val="windowText" lastClr="000000"/>
                          </a:solidFill>
                        </a:rPr>
                        <a:t>MATH243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n-GB" sz="2800" dirty="0" smtClean="0">
                          <a:solidFill>
                            <a:sysClr val="windowText" lastClr="000000"/>
                          </a:solidFill>
                        </a:rPr>
                        <a:t>Complex Functions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gridSpan="2">
                  <a:txBody>
                    <a:bodyPr/>
                    <a:lstStyle/>
                    <a:p>
                      <a:pPr algn="ctr"/>
                      <a:r>
                        <a:rPr lang="en-GB" sz="3600" dirty="0" smtClean="0">
                          <a:solidFill>
                            <a:sysClr val="windowText" lastClr="000000"/>
                          </a:solidFill>
                        </a:rPr>
                        <a:t>And one</a:t>
                      </a:r>
                      <a:r>
                        <a:rPr lang="en-GB" sz="3600" baseline="0" dirty="0" smtClean="0">
                          <a:solidFill>
                            <a:sysClr val="windowText" lastClr="000000"/>
                          </a:solidFill>
                        </a:rPr>
                        <a:t> of</a:t>
                      </a:r>
                      <a:endParaRPr lang="en-GB" sz="36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sz="2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20000">
                <a:tc>
                  <a:txBody>
                    <a:bodyPr/>
                    <a:lstStyle/>
                    <a:p>
                      <a:pPr algn="ctr"/>
                      <a:r>
                        <a:rPr lang="en-GB" sz="3200" dirty="0" smtClean="0">
                          <a:solidFill>
                            <a:sysClr val="windowText" lastClr="000000"/>
                          </a:solidFill>
                        </a:rPr>
                        <a:t>MATH201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800" dirty="0" smtClean="0">
                          <a:solidFill>
                            <a:sysClr val="windowText" lastClr="000000"/>
                          </a:solidFill>
                        </a:rPr>
                        <a:t>Ordinary Differential Equations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Introduction to the Methods of Applied mathematics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And at</a:t>
                      </a:r>
                      <a:r>
                        <a:rPr lang="en-GB" sz="3600" kern="1200" baseline="0" dirty="0" smtClean="0">
                          <a:solidFill>
                            <a:sysClr val="windowText" lastClr="000000"/>
                          </a:solidFill>
                          <a:latin typeface="+mn-lt"/>
                          <a:ea typeface="+mn-ea"/>
                          <a:cs typeface="+mn-cs"/>
                        </a:rPr>
                        <a:t> least one of</a:t>
                      </a:r>
                      <a:endParaRPr lang="en-GB" sz="36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sz="2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20000">
                <a:tc>
                  <a:txBody>
                    <a:bodyPr/>
                    <a:lstStyle/>
                    <a:p>
                      <a:pPr algn="ctr"/>
                      <a:r>
                        <a:rPr lang="en-GB" sz="3200" dirty="0" smtClean="0">
                          <a:solidFill>
                            <a:sysClr val="windowText" lastClr="000000"/>
                          </a:solidFill>
                        </a:rPr>
                        <a:t>MATH244</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n-GB" sz="2800" dirty="0" smtClean="0">
                          <a:solidFill>
                            <a:sysClr val="windowText" lastClr="000000"/>
                          </a:solidFill>
                        </a:rPr>
                        <a:t>Linear Algebra and Geometry</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Numbers,  Groups and Codes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algn="ctr"/>
                      <a:r>
                        <a:rPr lang="en-GB" sz="3200" dirty="0" smtClean="0"/>
                        <a:t>MATH241</a:t>
                      </a:r>
                      <a:endParaRPr lang="en-GB"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n-GB" sz="2800" dirty="0" smtClean="0"/>
                        <a:t>Metric Spaces and Calculus</a:t>
                      </a:r>
                      <a:endParaRPr lang="en-GB"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MATH247</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Commutative</a:t>
                      </a:r>
                      <a:r>
                        <a:rPr lang="en-GB" sz="2800" kern="1200" baseline="0" dirty="0" smtClean="0">
                          <a:solidFill>
                            <a:sysClr val="windowText" lastClr="000000"/>
                          </a:solidFill>
                          <a:latin typeface="+mn-lt"/>
                          <a:ea typeface="+mn-ea"/>
                          <a:cs typeface="+mn-cs"/>
                        </a:rPr>
                        <a:t> Algebra</a:t>
                      </a:r>
                      <a:endParaRPr lang="en-GB" sz="2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MATH248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Geometry of Curves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And at</a:t>
                      </a:r>
                      <a:r>
                        <a:rPr lang="en-GB" sz="3600" kern="1200" baseline="0" dirty="0" smtClean="0">
                          <a:solidFill>
                            <a:sysClr val="windowText" lastClr="000000"/>
                          </a:solidFill>
                          <a:latin typeface="+mn-lt"/>
                          <a:ea typeface="+mn-ea"/>
                          <a:cs typeface="+mn-cs"/>
                        </a:rPr>
                        <a:t> least one of</a:t>
                      </a:r>
                      <a:endParaRPr lang="en-GB" sz="36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Group Project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MATH122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Dynamic Modelling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Vector Calculus with Applications</a:t>
                      </a:r>
                      <a:r>
                        <a:rPr lang="en-GB" sz="2800" kern="1200" baseline="0" dirty="0" smtClean="0">
                          <a:solidFill>
                            <a:sysClr val="windowText" lastClr="000000"/>
                          </a:solidFill>
                          <a:latin typeface="+mn-lt"/>
                          <a:ea typeface="+mn-ea"/>
                          <a:cs typeface="+mn-cs"/>
                        </a:rPr>
                        <a:t> in Fluid Mechanics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Models: Microeconomics</a:t>
                      </a:r>
                      <a:r>
                        <a:rPr lang="en-GB" sz="2800" kern="1200" baseline="0" dirty="0" smtClean="0">
                          <a:solidFill>
                            <a:sysClr val="windowText" lastClr="000000"/>
                          </a:solidFill>
                          <a:latin typeface="+mn-lt"/>
                          <a:ea typeface="+mn-ea"/>
                          <a:cs typeface="+mn-cs"/>
                        </a:rPr>
                        <a:t> and Population Dynamics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Classical Mechanics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Numerical Analysis, Solution of Linear Equations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gridSpan="2">
                  <a:txBody>
                    <a:bodyPr/>
                    <a:lstStyle/>
                    <a:p>
                      <a:pPr algn="ctr" rtl="0" eaLnBrk="1" latinLnBrk="0" hangingPunct="1"/>
                      <a:r>
                        <a:rPr lang="en-GB" sz="3600" kern="1200" dirty="0" smtClean="0">
                          <a:solidFill>
                            <a:sysClr val="windowText" lastClr="000000"/>
                          </a:solidFill>
                          <a:latin typeface="+mn-lt"/>
                          <a:ea typeface="+mn-ea"/>
                          <a:cs typeface="+mn-cs"/>
                        </a:rPr>
                        <a:t>And 2 modules from the above list or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Methods of Operational Research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Financial</a:t>
                      </a:r>
                      <a:r>
                        <a:rPr lang="en-GB" sz="2800" kern="1200" baseline="0" dirty="0" smtClean="0">
                          <a:solidFill>
                            <a:sysClr val="windowText" lastClr="000000"/>
                          </a:solidFill>
                          <a:latin typeface="+mn-lt"/>
                          <a:ea typeface="+mn-ea"/>
                          <a:cs typeface="+mn-cs"/>
                        </a:rPr>
                        <a:t> Mathematics 2</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Statistical Theory and Methods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Statistical Theory and Methods</a:t>
                      </a:r>
                      <a:r>
                        <a:rPr lang="en-GB" sz="2800" kern="1200" baseline="0" dirty="0" smtClean="0">
                          <a:solidFill>
                            <a:sysClr val="windowText" lastClr="000000"/>
                          </a:solidFill>
                          <a:latin typeface="+mn-lt"/>
                          <a:ea typeface="+mn-ea"/>
                          <a:cs typeface="+mn-cs"/>
                        </a:rPr>
                        <a:t> 2</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Operational Research: Probabilistic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Or modules in computer science.</a:t>
                      </a:r>
                    </a:p>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Plus 30 credit’s worth in</a:t>
                      </a:r>
                      <a:r>
                        <a:rPr lang="en-GB" sz="3600" kern="1200" baseline="0" dirty="0" smtClean="0">
                          <a:solidFill>
                            <a:sysClr val="windowText" lastClr="000000"/>
                          </a:solidFill>
                          <a:latin typeface="+mn-lt"/>
                          <a:ea typeface="+mn-ea"/>
                          <a:cs typeface="+mn-cs"/>
                        </a:rPr>
                        <a:t> your chosen language.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bl>
          </a:graphicData>
        </a:graphic>
      </p:graphicFrame>
      <p:graphicFrame>
        <p:nvGraphicFramePr>
          <p:cNvPr id="13" name="Table 12"/>
          <p:cNvGraphicFramePr>
            <a:graphicFrameLocks noGrp="1"/>
          </p:cNvGraphicFramePr>
          <p:nvPr/>
        </p:nvGraphicFramePr>
        <p:xfrm>
          <a:off x="21764302" y="7910299"/>
          <a:ext cx="7200000" cy="2103120"/>
        </p:xfrm>
        <a:graphic>
          <a:graphicData uri="http://schemas.openxmlformats.org/drawingml/2006/table">
            <a:tbl>
              <a:tblPr>
                <a:tableStyleId>{5C22544A-7EE6-4342-B048-85BDC9FD1C3A}</a:tableStyleId>
              </a:tblPr>
              <a:tblGrid>
                <a:gridCol w="7200000"/>
              </a:tblGrid>
              <a:tr h="1080000">
                <a:tc>
                  <a:txBody>
                    <a:bodyPr/>
                    <a:lstStyle/>
                    <a:p>
                      <a:pPr algn="ctr"/>
                      <a:r>
                        <a:rPr lang="en-GB" dirty="0" smtClean="0">
                          <a:solidFill>
                            <a:sysClr val="windowText" lastClr="000000"/>
                          </a:solidFill>
                        </a:rPr>
                        <a:t>Year</a:t>
                      </a:r>
                      <a:r>
                        <a:rPr lang="en-GB" baseline="0" dirty="0" smtClean="0">
                          <a:solidFill>
                            <a:sysClr val="windowText" lastClr="000000"/>
                          </a:solidFill>
                        </a:rPr>
                        <a:t> 2A</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20000">
                <a:tc>
                  <a:txBody>
                    <a:bodyPr/>
                    <a:lstStyle/>
                    <a:p>
                      <a:pPr marL="0" algn="ctr" defTabSz="4176431" rtl="0" eaLnBrk="1" latinLnBrk="0" hangingPunct="1"/>
                      <a:r>
                        <a:rPr lang="en-GB" sz="4400" kern="1200" dirty="0" smtClean="0">
                          <a:solidFill>
                            <a:sysClr val="windowText" lastClr="000000"/>
                          </a:solidFill>
                          <a:latin typeface="+mn-lt"/>
                          <a:ea typeface="+mn-ea"/>
                          <a:cs typeface="+mn-cs"/>
                        </a:rPr>
                        <a:t>Year</a:t>
                      </a:r>
                      <a:r>
                        <a:rPr lang="en-GB" sz="4400" kern="1200" baseline="0" dirty="0" smtClean="0">
                          <a:solidFill>
                            <a:sysClr val="windowText" lastClr="000000"/>
                          </a:solidFill>
                          <a:latin typeface="+mn-lt"/>
                          <a:ea typeface="+mn-ea"/>
                          <a:cs typeface="+mn-cs"/>
                        </a:rPr>
                        <a:t> Spent Abroad</a:t>
                      </a:r>
                      <a:endParaRPr lang="en-GB" sz="4400" kern="1200" dirty="0" smtClean="0">
                        <a:solidFill>
                          <a:sysClr val="windowText" lastClr="000000"/>
                        </a:solidFill>
                        <a:latin typeface="+mn-lt"/>
                        <a:ea typeface="+mn-ea"/>
                        <a:cs typeface="+mn-cs"/>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14" name="Straight Connector 13"/>
          <p:cNvCxnSpPr/>
          <p:nvPr/>
        </p:nvCxnSpPr>
        <p:spPr>
          <a:xfrm>
            <a:off x="37029998" y="7982307"/>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6" name="Table 15"/>
          <p:cNvGraphicFramePr>
            <a:graphicFrameLocks noGrp="1"/>
          </p:cNvGraphicFramePr>
          <p:nvPr/>
        </p:nvGraphicFramePr>
        <p:xfrm>
          <a:off x="29613174" y="7904819"/>
          <a:ext cx="7344600" cy="21410400"/>
        </p:xfrm>
        <a:graphic>
          <a:graphicData uri="http://schemas.openxmlformats.org/drawingml/2006/table">
            <a:tbl>
              <a:tblPr>
                <a:tableStyleId>{5C22544A-7EE6-4342-B048-85BDC9FD1C3A}</a:tableStyleId>
              </a:tblPr>
              <a:tblGrid>
                <a:gridCol w="1944000"/>
                <a:gridCol w="5400600"/>
              </a:tblGrid>
              <a:tr h="1080000">
                <a:tc gridSpan="2">
                  <a:txBody>
                    <a:bodyPr/>
                    <a:lstStyle/>
                    <a:p>
                      <a:pPr algn="ctr"/>
                      <a:r>
                        <a:rPr lang="en-GB" dirty="0" smtClean="0">
                          <a:solidFill>
                            <a:sysClr val="windowText" lastClr="000000"/>
                          </a:solidFill>
                        </a:rPr>
                        <a:t>Year</a:t>
                      </a:r>
                      <a:r>
                        <a:rPr lang="en-GB" baseline="0" dirty="0" smtClean="0">
                          <a:solidFill>
                            <a:sysClr val="windowText" lastClr="000000"/>
                          </a:solidFill>
                        </a:rPr>
                        <a:t> 3</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At least 6 modules from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44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MATH302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r>
                        <a:rPr lang="en-GB" sz="2800" dirty="0" smtClean="0">
                          <a:solidFill>
                            <a:sysClr val="windowText" lastClr="000000"/>
                          </a:solidFill>
                        </a:rPr>
                        <a:t>History of Mathematics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a:txBody>
                    <a:bodyPr/>
                    <a:lstStyle/>
                    <a:p>
                      <a:pPr algn="ctr"/>
                      <a:r>
                        <a:rPr lang="en-GB" sz="3200" dirty="0" smtClean="0">
                          <a:solidFill>
                            <a:sysClr val="windowText" lastClr="000000"/>
                          </a:solidFill>
                        </a:rPr>
                        <a:t>MATH322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solidFill>
                            <a:sysClr val="windowText" lastClr="000000"/>
                          </a:solidFill>
                        </a:rPr>
                        <a:t>Chaos and Dynamical</a:t>
                      </a:r>
                      <a:r>
                        <a:rPr lang="en-GB" sz="2800" baseline="0" dirty="0" smtClean="0">
                          <a:solidFill>
                            <a:sysClr val="windowText" lastClr="000000"/>
                          </a:solidFill>
                        </a:rPr>
                        <a:t> Systems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algn="ctr"/>
                      <a:r>
                        <a:rPr lang="en-GB" sz="3200" dirty="0" smtClean="0">
                          <a:solidFill>
                            <a:sysClr val="windowText" lastClr="000000"/>
                          </a:solidFill>
                        </a:rPr>
                        <a:t>MATH323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solidFill>
                            <a:sysClr val="windowText" lastClr="000000"/>
                          </a:solidFill>
                        </a:rPr>
                        <a:t>Further Methods of Applied Mathematics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Cartesian Tensors &amp; Mathematical</a:t>
                      </a:r>
                      <a:r>
                        <a:rPr lang="en-GB" sz="2800" kern="1200" baseline="0" dirty="0" smtClean="0">
                          <a:solidFill>
                            <a:sysClr val="windowText" lastClr="000000"/>
                          </a:solidFill>
                          <a:latin typeface="+mn-lt"/>
                          <a:ea typeface="+mn-ea"/>
                          <a:cs typeface="+mn-cs"/>
                        </a:rPr>
                        <a:t> Models of Solids and Viscous Fluids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algn="ctr"/>
                      <a:r>
                        <a:rPr lang="en-GB" sz="3200" dirty="0" smtClean="0"/>
                        <a:t>MATH325</a:t>
                      </a:r>
                      <a:endParaRPr lang="en-GB"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t>Quantum Mechanics</a:t>
                      </a:r>
                      <a:endParaRPr lang="en-GB"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MATH326</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Relativity</a:t>
                      </a:r>
                      <a:endParaRPr lang="en-GB" sz="2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Economics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Population Dynamics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Number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Group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err="1" smtClean="0">
                          <a:solidFill>
                            <a:sysClr val="windowText" lastClr="000000"/>
                          </a:solidFill>
                          <a:latin typeface="+mn-lt"/>
                          <a:ea typeface="+mn-ea"/>
                          <a:cs typeface="+mn-cs"/>
                        </a:rPr>
                        <a:t>Combinatorics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Differential Geometry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Analytic</a:t>
                      </a:r>
                      <a:r>
                        <a:rPr lang="en-GB" sz="2800" kern="1200" baseline="0" dirty="0" smtClean="0">
                          <a:solidFill>
                            <a:sysClr val="windowText" lastClr="000000"/>
                          </a:solidFill>
                          <a:latin typeface="+mn-lt"/>
                          <a:ea typeface="+mn-ea"/>
                          <a:cs typeface="+mn-cs"/>
                        </a:rPr>
                        <a:t> Methods in Higher Geometry</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MATH351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Analysis and Number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Applied Stochastic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Theory of Statistical Inference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Applied Probability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Linear Statistical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Medical Statistics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Risk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Networks in Theory and Practice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MATH399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Project</a:t>
                      </a:r>
                      <a:r>
                        <a:rPr lang="en-GB" sz="2800" kern="1200" baseline="0" dirty="0" smtClean="0">
                          <a:solidFill>
                            <a:sysClr val="windowText" lastClr="000000"/>
                          </a:solidFill>
                          <a:latin typeface="+mn-lt"/>
                          <a:ea typeface="+mn-ea"/>
                          <a:cs typeface="+mn-cs"/>
                        </a:rPr>
                        <a:t> Module</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Plus at least 15 credit’s worth in your</a:t>
                      </a:r>
                      <a:r>
                        <a:rPr lang="en-GB" sz="3600" kern="1200" baseline="0" dirty="0" smtClean="0">
                          <a:solidFill>
                            <a:sysClr val="windowText" lastClr="000000"/>
                          </a:solidFill>
                          <a:latin typeface="+mn-lt"/>
                          <a:ea typeface="+mn-ea"/>
                          <a:cs typeface="+mn-cs"/>
                        </a:rPr>
                        <a:t> chosen language.</a:t>
                      </a:r>
                    </a:p>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In exceptional</a:t>
                      </a:r>
                      <a:r>
                        <a:rPr lang="en-GB" sz="3600" kern="1200" baseline="0" dirty="0" smtClean="0">
                          <a:solidFill>
                            <a:sysClr val="windowText" lastClr="000000"/>
                          </a:solidFill>
                          <a:latin typeface="+mn-lt"/>
                          <a:ea typeface="+mn-ea"/>
                          <a:cs typeface="+mn-cs"/>
                        </a:rPr>
                        <a:t> cases, up to 2 </a:t>
                      </a:r>
                      <a:r>
                        <a:rPr lang="en-GB" sz="3600" kern="1200" baseline="0" dirty="0" err="1" smtClean="0">
                          <a:solidFill>
                            <a:sysClr val="windowText" lastClr="000000"/>
                          </a:solidFill>
                          <a:latin typeface="+mn-lt"/>
                          <a:ea typeface="+mn-ea"/>
                          <a:cs typeface="+mn-cs"/>
                        </a:rPr>
                        <a:t>MMath</a:t>
                      </a:r>
                      <a:r>
                        <a:rPr lang="en-GB" sz="3600" kern="1200" baseline="0" dirty="0" smtClean="0">
                          <a:solidFill>
                            <a:sysClr val="windowText" lastClr="000000"/>
                          </a:solidFill>
                          <a:latin typeface="+mn-lt"/>
                          <a:ea typeface="+mn-ea"/>
                          <a:cs typeface="+mn-cs"/>
                        </a:rPr>
                        <a:t> modules may be taken, subject to approval. See G101 board for details.</a:t>
                      </a:r>
                      <a:endParaRPr lang="en-GB" sz="36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44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8" name="Table 17"/>
          <p:cNvGraphicFramePr>
            <a:graphicFrameLocks noGrp="1"/>
          </p:cNvGraphicFramePr>
          <p:nvPr/>
        </p:nvGraphicFramePr>
        <p:xfrm>
          <a:off x="953990" y="25437131"/>
          <a:ext cx="6984776" cy="3840480"/>
        </p:xfrm>
        <a:graphic>
          <a:graphicData uri="http://schemas.openxmlformats.org/drawingml/2006/table">
            <a:tbl>
              <a:tblPr firstRow="1" bandRow="1">
                <a:tableStyleId>{5C22544A-7EE6-4342-B048-85BDC9FD1C3A}</a:tableStyleId>
              </a:tblPr>
              <a:tblGrid>
                <a:gridCol w="6984776"/>
              </a:tblGrid>
              <a:tr h="370840">
                <a:tc>
                  <a:txBody>
                    <a:bodyPr/>
                    <a:lstStyle/>
                    <a:p>
                      <a:r>
                        <a:rPr lang="en-GB" sz="3600" b="0" dirty="0" smtClean="0">
                          <a:solidFill>
                            <a:schemeClr val="tx1"/>
                          </a:solidFill>
                        </a:rPr>
                        <a:t>General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3600" b="0" dirty="0" smtClean="0">
                          <a:solidFill>
                            <a:schemeClr val="tx1"/>
                          </a:solidFill>
                        </a:rPr>
                        <a:t>Applied Maths / Theoretical Physics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en-GB" sz="3600" b="0" dirty="0" smtClean="0">
                          <a:solidFill>
                            <a:schemeClr val="tx1"/>
                          </a:solidFill>
                        </a:rPr>
                        <a:t>Pure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370840">
                <a:tc>
                  <a:txBody>
                    <a:bodyPr/>
                    <a:lstStyle/>
                    <a:p>
                      <a:r>
                        <a:rPr lang="en-GB" sz="3600" b="0" dirty="0" smtClean="0">
                          <a:solidFill>
                            <a:schemeClr val="tx1"/>
                          </a:solidFill>
                        </a:rPr>
                        <a:t>Statistics / OR</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r>
                        <a:rPr lang="en-GB" sz="3600" b="0" dirty="0" smtClean="0">
                          <a:solidFill>
                            <a:schemeClr val="tx1"/>
                          </a:solidFill>
                        </a:rPr>
                        <a:t>Project Modules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70840">
                <a:tc>
                  <a:txBody>
                    <a:bodyPr/>
                    <a:lstStyle/>
                    <a:p>
                      <a:r>
                        <a:rPr lang="en-GB" sz="3600" b="0" dirty="0" smtClean="0">
                          <a:solidFill>
                            <a:schemeClr val="tx1"/>
                          </a:solidFill>
                        </a:rPr>
                        <a:t>Other Subjects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212604"/>
            <a:ext cx="42808524" cy="5046663"/>
          </a:xfrm>
        </p:spPr>
        <p:txBody>
          <a:bodyPr>
            <a:normAutofit fontScale="90000"/>
          </a:bodyPr>
          <a:lstStyle/>
          <a:p>
            <a:r>
              <a:rPr lang="en-GB" dirty="0" smtClean="0"/>
              <a:t>GR11: BA French and Mathematics </a:t>
            </a:r>
            <a:br>
              <a:rPr lang="en-GB" dirty="0" smtClean="0"/>
            </a:br>
            <a:r>
              <a:rPr lang="en-GB" dirty="0" smtClean="0"/>
              <a:t>From Application to Graduation</a:t>
            </a:r>
            <a:endParaRPr lang="en-GB" dirty="0"/>
          </a:p>
        </p:txBody>
      </p:sp>
      <p:sp>
        <p:nvSpPr>
          <p:cNvPr id="3" name="Oval 2"/>
          <p:cNvSpPr/>
          <p:nvPr/>
        </p:nvSpPr>
        <p:spPr>
          <a:xfrm>
            <a:off x="161902" y="12985227"/>
            <a:ext cx="5400000" cy="54000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ysClr val="windowText" lastClr="000000"/>
                </a:solidFill>
              </a:rPr>
              <a:t>Application Successful!</a:t>
            </a:r>
            <a:endParaRPr lang="en-GB" sz="6000" dirty="0">
              <a:solidFill>
                <a:sysClr val="windowText" lastClr="000000"/>
              </a:solidFill>
            </a:endParaRPr>
          </a:p>
        </p:txBody>
      </p:sp>
      <p:sp>
        <p:nvSpPr>
          <p:cNvPr id="5" name="Oval 4"/>
          <p:cNvSpPr/>
          <p:nvPr/>
        </p:nvSpPr>
        <p:spPr>
          <a:xfrm>
            <a:off x="37174614" y="12841211"/>
            <a:ext cx="5400000" cy="54000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0" dirty="0" smtClean="0">
                <a:solidFill>
                  <a:sysClr val="windowText" lastClr="000000"/>
                </a:solidFill>
              </a:rPr>
              <a:t>Graduation!</a:t>
            </a:r>
            <a:endParaRPr lang="en-GB" sz="6000" dirty="0">
              <a:solidFill>
                <a:sysClr val="windowText" lastClr="000000"/>
              </a:solidFill>
            </a:endParaRPr>
          </a:p>
        </p:txBody>
      </p:sp>
      <p:cxnSp>
        <p:nvCxnSpPr>
          <p:cNvPr id="7" name="Straight Connector 6"/>
          <p:cNvCxnSpPr/>
          <p:nvPr/>
        </p:nvCxnSpPr>
        <p:spPr>
          <a:xfrm>
            <a:off x="5634510" y="679253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3483382" y="679253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1404262" y="679253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9325142" y="679253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1" name="Table 10"/>
          <p:cNvGraphicFramePr>
            <a:graphicFrameLocks noGrp="1"/>
          </p:cNvGraphicFramePr>
          <p:nvPr/>
        </p:nvGraphicFramePr>
        <p:xfrm>
          <a:off x="5922542" y="6720531"/>
          <a:ext cx="7415808" cy="9486000"/>
        </p:xfrm>
        <a:graphic>
          <a:graphicData uri="http://schemas.openxmlformats.org/drawingml/2006/table">
            <a:tbl>
              <a:tblPr>
                <a:tableStyleId>{5C22544A-7EE6-4342-B048-85BDC9FD1C3A}</a:tableStyleId>
              </a:tblPr>
              <a:tblGrid>
                <a:gridCol w="1944000"/>
                <a:gridCol w="5471808"/>
              </a:tblGrid>
              <a:tr h="1080000">
                <a:tc gridSpan="2">
                  <a:txBody>
                    <a:bodyPr/>
                    <a:lstStyle/>
                    <a:p>
                      <a:pPr algn="ctr"/>
                      <a:r>
                        <a:rPr lang="en-GB" dirty="0" smtClean="0">
                          <a:solidFill>
                            <a:sysClr val="windowText" lastClr="000000"/>
                          </a:solidFill>
                        </a:rPr>
                        <a:t>Year 1</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algn="ctr"/>
                      <a:r>
                        <a:rPr lang="en-GB" sz="3200" dirty="0" smtClean="0">
                          <a:solidFill>
                            <a:sysClr val="windowText" lastClr="000000"/>
                          </a:solidFill>
                        </a:rPr>
                        <a:t>MATH101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1</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2</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Introduction to Linear Algebra</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FREN101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algn="ctr"/>
                      <a:r>
                        <a:rPr lang="en-GB" sz="2800" dirty="0" smtClean="0">
                          <a:solidFill>
                            <a:sysClr val="windowText" lastClr="000000"/>
                          </a:solidFill>
                        </a:rPr>
                        <a:t>Modern French Language</a:t>
                      </a:r>
                      <a:r>
                        <a:rPr lang="en-GB" sz="2800" baseline="0" dirty="0" smtClean="0">
                          <a:solidFill>
                            <a:sysClr val="windowText" lastClr="000000"/>
                          </a:solidFill>
                        </a:rPr>
                        <a:t> 1</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a:txBody>
                    <a:bodyPr/>
                    <a:lstStyle/>
                    <a:p>
                      <a:pPr algn="ctr"/>
                      <a:r>
                        <a:rPr lang="en-GB" sz="3200" dirty="0" smtClean="0">
                          <a:solidFill>
                            <a:sysClr val="windowText" lastClr="000000"/>
                          </a:solidFill>
                        </a:rPr>
                        <a:t>MODL105</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algn="ctr"/>
                      <a:r>
                        <a:rPr lang="en-GB" sz="2800" dirty="0" smtClean="0">
                          <a:solidFill>
                            <a:sysClr val="windowText" lastClr="000000"/>
                          </a:solidFill>
                        </a:rPr>
                        <a:t>Language Awareness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a:txBody>
                    <a:bodyPr/>
                    <a:lstStyle/>
                    <a:p>
                      <a:pPr algn="ctr"/>
                      <a:r>
                        <a:rPr lang="en-GB" sz="3200" dirty="0" smtClean="0">
                          <a:solidFill>
                            <a:sysClr val="windowText" lastClr="000000"/>
                          </a:solidFill>
                        </a:rPr>
                        <a:t>FREN102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Modern French Language</a:t>
                      </a:r>
                      <a:r>
                        <a:rPr lang="en-GB" sz="2800" baseline="0" dirty="0" smtClean="0">
                          <a:solidFill>
                            <a:sysClr val="windowText" lastClr="000000"/>
                          </a:solidFill>
                        </a:rPr>
                        <a:t> 1</a:t>
                      </a:r>
                      <a:endParaRPr lang="en-GB" sz="280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a:txBody>
                    <a:bodyPr/>
                    <a:lstStyle/>
                    <a:p>
                      <a:pPr algn="ctr"/>
                      <a:r>
                        <a:rPr lang="en-GB" sz="3200" dirty="0" smtClean="0">
                          <a:solidFill>
                            <a:sysClr val="windowText" lastClr="000000"/>
                          </a:solidFill>
                        </a:rPr>
                        <a:t>FREN122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algn="ctr"/>
                      <a:r>
                        <a:rPr lang="en-GB" sz="2800" dirty="0" smtClean="0">
                          <a:solidFill>
                            <a:sysClr val="windowText" lastClr="000000"/>
                          </a:solidFill>
                        </a:rPr>
                        <a:t>Introduction to the Short French Narrative</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And one of</a:t>
                      </a:r>
                      <a:endParaRPr lang="en-GB" sz="3600" kern="1200" dirty="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MATH122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Dynamic Modelling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MATH142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Numbers, Groups and Codes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graphicFrame>
        <p:nvGraphicFramePr>
          <p:cNvPr id="12" name="Table 11"/>
          <p:cNvGraphicFramePr>
            <a:graphicFrameLocks noGrp="1"/>
          </p:cNvGraphicFramePr>
          <p:nvPr/>
        </p:nvGraphicFramePr>
        <p:xfrm>
          <a:off x="13843422" y="6720531"/>
          <a:ext cx="7415808" cy="20865840"/>
        </p:xfrm>
        <a:graphic>
          <a:graphicData uri="http://schemas.openxmlformats.org/drawingml/2006/table">
            <a:tbl>
              <a:tblPr>
                <a:tableStyleId>{5C22544A-7EE6-4342-B048-85BDC9FD1C3A}</a:tableStyleId>
              </a:tblPr>
              <a:tblGrid>
                <a:gridCol w="1944000"/>
                <a:gridCol w="1800200"/>
                <a:gridCol w="3671608"/>
              </a:tblGrid>
              <a:tr h="1080000">
                <a:tc gridSpan="3">
                  <a:txBody>
                    <a:bodyPr/>
                    <a:lstStyle/>
                    <a:p>
                      <a:pPr algn="ctr"/>
                      <a:r>
                        <a:rPr lang="en-GB" dirty="0" smtClean="0">
                          <a:solidFill>
                            <a:sysClr val="windowText" lastClr="000000"/>
                          </a:solidFill>
                        </a:rPr>
                        <a:t>Year</a:t>
                      </a:r>
                      <a:r>
                        <a:rPr lang="en-GB" baseline="0" dirty="0" smtClean="0">
                          <a:solidFill>
                            <a:sysClr val="windowText" lastClr="000000"/>
                          </a:solidFill>
                        </a:rPr>
                        <a:t> 2</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r>
              <a:tr h="720000">
                <a:tc gridSpan="3">
                  <a:txBody>
                    <a:bodyPr/>
                    <a:lstStyle/>
                    <a:p>
                      <a:pPr marL="0" algn="ctr" defTabSz="4176431" rtl="0" eaLnBrk="1" latinLnBrk="0" hangingPunct="1"/>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r>
              <a:tr h="720000">
                <a:tc gridSpan="2">
                  <a:txBody>
                    <a:bodyPr/>
                    <a:lstStyle/>
                    <a:p>
                      <a:pPr algn="ctr"/>
                      <a:r>
                        <a:rPr lang="en-GB" sz="3200" dirty="0" smtClean="0">
                          <a:solidFill>
                            <a:sysClr val="windowText" lastClr="000000"/>
                          </a:solidFill>
                        </a:rPr>
                        <a:t>FREN201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sz="2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r>
                        <a:rPr lang="en-GB" sz="3200" dirty="0" smtClean="0">
                          <a:solidFill>
                            <a:sysClr val="windowText" lastClr="000000"/>
                          </a:solidFill>
                        </a:rPr>
                        <a:t>FREN202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gridSpan="3">
                  <a:txBody>
                    <a:bodyPr/>
                    <a:lstStyle/>
                    <a:p>
                      <a:pPr marL="0" algn="ctr" defTabSz="4176431" rtl="0" eaLnBrk="1" latinLnBrk="0" hangingPunct="1"/>
                      <a:r>
                        <a:rPr lang="en-GB" sz="3600" kern="1200" dirty="0" smtClean="0">
                          <a:solidFill>
                            <a:sysClr val="windowText" lastClr="000000"/>
                          </a:solidFill>
                          <a:latin typeface="+mn-lt"/>
                          <a:ea typeface="+mn-ea"/>
                          <a:cs typeface="+mn-cs"/>
                        </a:rPr>
                        <a:t>At least one  of</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r>
              <a:tr h="720000">
                <a:tc>
                  <a:txBody>
                    <a:bodyPr/>
                    <a:lstStyle/>
                    <a:p>
                      <a:pPr algn="ctr"/>
                      <a:r>
                        <a:rPr lang="en-GB" sz="3200" dirty="0" smtClean="0">
                          <a:solidFill>
                            <a:sysClr val="windowText" lastClr="000000"/>
                          </a:solidFill>
                        </a:rPr>
                        <a:t>MATH201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n-GB" sz="2800" dirty="0" smtClean="0">
                          <a:solidFill>
                            <a:sysClr val="windowText" lastClr="000000"/>
                          </a:solidFill>
                        </a:rPr>
                        <a:t>Ordinary Differential Equations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algn="ctr"/>
                      <a:r>
                        <a:rPr lang="en-GB" sz="3200" dirty="0" smtClean="0">
                          <a:solidFill>
                            <a:sysClr val="windowText" lastClr="000000"/>
                          </a:solidFill>
                        </a:rPr>
                        <a:t>MATH243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2">
                  <a:txBody>
                    <a:bodyPr/>
                    <a:lstStyle/>
                    <a:p>
                      <a:pPr algn="ctr"/>
                      <a:r>
                        <a:rPr lang="en-GB" sz="2800" dirty="0" smtClean="0">
                          <a:solidFill>
                            <a:sysClr val="windowText" lastClr="000000"/>
                          </a:solidFill>
                        </a:rPr>
                        <a:t>Complex Functions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r>
              <a:tr h="720000">
                <a:tc gridSpan="3">
                  <a:txBody>
                    <a:bodyPr/>
                    <a:lstStyle/>
                    <a:p>
                      <a:pPr algn="ctr" rtl="0" eaLnBrk="1" latinLnBrk="0" hangingPunct="1"/>
                      <a:r>
                        <a:rPr lang="en-GB" sz="3600" kern="1200" dirty="0" smtClean="0">
                          <a:solidFill>
                            <a:sysClr val="windowText" lastClr="000000"/>
                          </a:solidFill>
                          <a:latin typeface="+mn-lt"/>
                          <a:ea typeface="+mn-ea"/>
                          <a:cs typeface="+mn-cs"/>
                        </a:rPr>
                        <a:t>And 2 modules from the above list 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sz="2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MATH206</a:t>
                      </a:r>
                      <a:endParaRPr lang="en-GB" sz="32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gridSpan="2">
                  <a:txBody>
                    <a:bodyPr/>
                    <a:lstStyle/>
                    <a:p>
                      <a:pPr marL="0" marR="0" indent="0" algn="ctr" rtl="0" eaLnBrk="1" fontAlgn="auto" latinLnBrk="0" hangingPunct="1">
                        <a:spcBef>
                          <a:spcPts val="0"/>
                        </a:spcBef>
                        <a:spcAft>
                          <a:spcPts val="0"/>
                        </a:spcAft>
                      </a:pPr>
                      <a:r>
                        <a:rPr lang="en-GB" sz="2800" b="0" i="0" u="none" strike="noStrike" kern="1200" dirty="0">
                          <a:solidFill>
                            <a:srgbClr val="000000"/>
                          </a:solidFill>
                          <a:latin typeface="Calibri"/>
                        </a:rPr>
                        <a:t>Group Project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p>
                      <a:endParaRPr lang="en-GB"/>
                    </a:p>
                  </a:txBody>
                  <a:tcPr/>
                </a:tc>
              </a:tr>
              <a:tr h="720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MATH224</a:t>
                      </a:r>
                      <a:endParaRPr lang="en-GB" sz="3200" b="0" i="0" u="none" strike="noStrike" kern="1200" dirty="0">
                        <a:solidFill>
                          <a:schemeClr val="dk1"/>
                        </a:solidFill>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2">
                  <a:txBody>
                    <a:bodyPr/>
                    <a:lstStyle/>
                    <a:p>
                      <a:pPr marL="0" marR="0" indent="0" algn="ctr" rtl="0" eaLnBrk="1" fontAlgn="auto" latinLnBrk="0" hangingPunct="1">
                        <a:spcBef>
                          <a:spcPts val="0"/>
                        </a:spcBef>
                        <a:spcAft>
                          <a:spcPts val="0"/>
                        </a:spcAft>
                      </a:pPr>
                      <a:r>
                        <a:rPr lang="en-GB" sz="2800" b="0" i="0" u="none" strike="noStrike" kern="1200">
                          <a:solidFill>
                            <a:srgbClr val="000000"/>
                          </a:solidFill>
                          <a:latin typeface="Calibri"/>
                        </a:rPr>
                        <a:t>Introduction to the Methods of Applied mathematics</a:t>
                      </a:r>
                      <a:endParaRPr lang="en-GB" sz="1800" b="0" i="0" u="none" strike="noStrike" kern="1200">
                        <a:solidFill>
                          <a:schemeClr val="dk1"/>
                        </a:solidFill>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r>
              <a:tr h="720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MATH225</a:t>
                      </a:r>
                      <a:endParaRPr lang="en-GB" sz="3200" b="0" i="0" u="none" strike="noStrike" kern="1200" dirty="0">
                        <a:solidFill>
                          <a:schemeClr val="dk1"/>
                        </a:solidFill>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2">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Vector Calculus with Applications</a:t>
                      </a:r>
                      <a:r>
                        <a:rPr lang="en-GB" sz="2800" b="0" i="0" u="none" strike="noStrike" kern="1200" baseline="0" dirty="0">
                          <a:solidFill>
                            <a:srgbClr val="000000"/>
                          </a:solidFill>
                          <a:latin typeface="Calibri"/>
                        </a:rPr>
                        <a:t> in Fluid Mechanics</a:t>
                      </a:r>
                      <a:endParaRPr lang="en-GB" sz="2800" b="0" i="0" u="none" strike="noStrike" kern="1200" dirty="0">
                        <a:solidFill>
                          <a:srgbClr val="000000"/>
                        </a:solidFill>
                        <a:latin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r>
              <a:tr h="720000">
                <a:tc>
                  <a:txBody>
                    <a:bodyPr/>
                    <a:lstStyle/>
                    <a:p>
                      <a:pPr marL="0" algn="ctr" rtl="0" eaLnBrk="1" fontAlgn="t" latinLnBrk="0" hangingPunct="1">
                        <a:spcBef>
                          <a:spcPts val="0"/>
                        </a:spcBef>
                        <a:spcAft>
                          <a:spcPts val="0"/>
                        </a:spcAft>
                      </a:pPr>
                      <a:r>
                        <a:rPr lang="en-GB" sz="3200" b="0" i="0" u="none" strike="noStrike" kern="1200">
                          <a:solidFill>
                            <a:srgbClr val="000000"/>
                          </a:solidFill>
                          <a:latin typeface="Calibri"/>
                        </a:rPr>
                        <a:t>MATH227</a:t>
                      </a:r>
                      <a:endParaRPr lang="en-GB" sz="3200" b="0" i="0" u="none" strike="noStrike" kern="1200">
                        <a:solidFill>
                          <a:schemeClr val="dk1"/>
                        </a:solidFill>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2">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Mathematical Models: Microeconomics</a:t>
                      </a:r>
                      <a:r>
                        <a:rPr lang="en-GB" sz="2800" b="0" i="0" u="none" strike="noStrike" kern="1200" baseline="0" dirty="0">
                          <a:solidFill>
                            <a:srgbClr val="000000"/>
                          </a:solidFill>
                          <a:latin typeface="Calibri"/>
                        </a:rPr>
                        <a:t> &amp; Population Dynamics</a:t>
                      </a:r>
                      <a:endParaRPr lang="en-GB" sz="2800" b="0" i="0" u="none" strike="noStrike" kern="1200" dirty="0">
                        <a:solidFill>
                          <a:srgbClr val="000000"/>
                        </a:solidFill>
                        <a:latin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r>
              <a:tr h="720000">
                <a:tc>
                  <a:txBody>
                    <a:bodyPr/>
                    <a:lstStyle/>
                    <a:p>
                      <a:pPr marL="0" algn="ctr" rtl="0" eaLnBrk="1" fontAlgn="t" latinLnBrk="0" hangingPunct="1">
                        <a:spcBef>
                          <a:spcPts val="0"/>
                        </a:spcBef>
                        <a:spcAft>
                          <a:spcPts val="0"/>
                        </a:spcAft>
                      </a:pPr>
                      <a:r>
                        <a:rPr lang="en-GB" sz="3200" b="0" i="0" u="none" strike="noStrike" kern="1200">
                          <a:solidFill>
                            <a:srgbClr val="000000"/>
                          </a:solidFill>
                          <a:latin typeface="Calibri"/>
                        </a:rPr>
                        <a:t>MATH228</a:t>
                      </a:r>
                      <a:endParaRPr lang="en-GB" sz="3200" b="0" i="0" u="none" strike="noStrike" kern="1200">
                        <a:solidFill>
                          <a:schemeClr val="dk1"/>
                        </a:solidFill>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2">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Classical Mechanics</a:t>
                      </a:r>
                      <a:endParaRPr lang="en-GB" sz="1800" b="0" i="0" u="none" strike="noStrike" kern="1200" dirty="0">
                        <a:solidFill>
                          <a:schemeClr val="dk1"/>
                        </a:solidFill>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r>
              <a:tr h="720000">
                <a:tc>
                  <a:txBody>
                    <a:bodyPr/>
                    <a:lstStyle/>
                    <a:p>
                      <a:pPr marL="0" algn="ctr" rtl="0" eaLnBrk="1" fontAlgn="t" latinLnBrk="0" hangingPunct="1">
                        <a:spcBef>
                          <a:spcPts val="0"/>
                        </a:spcBef>
                        <a:spcAft>
                          <a:spcPts val="0"/>
                        </a:spcAft>
                      </a:pPr>
                      <a:r>
                        <a:rPr lang="en-GB" sz="3200" b="0" i="0" u="none" strike="noStrike" kern="1200" dirty="0">
                          <a:solidFill>
                            <a:schemeClr val="dk1"/>
                          </a:solidFill>
                          <a:latin typeface="Calibri"/>
                        </a:rPr>
                        <a:t>MATH241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2">
                  <a:txBody>
                    <a:bodyPr/>
                    <a:lstStyle/>
                    <a:p>
                      <a:pPr marL="0" algn="ctr" rtl="0" eaLnBrk="1" fontAlgn="t" latinLnBrk="0" hangingPunct="1">
                        <a:spcBef>
                          <a:spcPts val="0"/>
                        </a:spcBef>
                        <a:spcAft>
                          <a:spcPts val="0"/>
                        </a:spcAft>
                      </a:pPr>
                      <a:r>
                        <a:rPr lang="en-GB" sz="2800" b="0" i="0" u="none" strike="noStrike" kern="1200" dirty="0">
                          <a:solidFill>
                            <a:schemeClr val="dk1"/>
                          </a:solidFill>
                          <a:latin typeface="Calibri"/>
                        </a:rPr>
                        <a:t>Metric Spaces and Calculus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r>
              <a:tr h="720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MATH244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2">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Linear Algebra and Geometry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r>
              <a:tr h="720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MATH247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2">
                  <a:txBody>
                    <a:bodyPr/>
                    <a:lstStyle/>
                    <a:p>
                      <a:pPr marL="0" algn="ctr" rtl="0" eaLnBrk="1" fontAlgn="t" latinLnBrk="0" hangingPunct="1">
                        <a:spcBef>
                          <a:spcPts val="0"/>
                        </a:spcBef>
                        <a:spcAft>
                          <a:spcPts val="0"/>
                        </a:spcAft>
                      </a:pPr>
                      <a:r>
                        <a:rPr lang="en-GB" sz="2800" b="0" i="0" u="none" strike="noStrike" kern="1200">
                          <a:solidFill>
                            <a:srgbClr val="000000"/>
                          </a:solidFill>
                          <a:latin typeface="Calibri"/>
                        </a:rPr>
                        <a:t>Commutative</a:t>
                      </a:r>
                      <a:r>
                        <a:rPr lang="en-GB" sz="2800" b="0" i="0" u="none" strike="noStrike" kern="1200" baseline="0">
                          <a:solidFill>
                            <a:srgbClr val="000000"/>
                          </a:solidFill>
                          <a:latin typeface="Calibri"/>
                        </a:rPr>
                        <a:t> Algebra</a:t>
                      </a:r>
                      <a:endParaRPr lang="en-GB" sz="2800" b="0" i="0" u="none" strike="noStrike" kern="1200">
                        <a:solidFill>
                          <a:srgbClr val="000000"/>
                        </a:solidFill>
                        <a:latin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r>
              <a:tr h="720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MATH248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2">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Geometry of Curves</a:t>
                      </a:r>
                      <a:endParaRPr lang="en-GB" sz="18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r>
              <a:tr h="720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MATH261</a:t>
                      </a:r>
                      <a:endParaRPr lang="en-GB" sz="32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Introduction to Methods of Operational Research</a:t>
                      </a:r>
                      <a:endParaRPr lang="en-GB" sz="18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r>
              <a:tr h="720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MATH262</a:t>
                      </a:r>
                      <a:endParaRPr lang="en-GB" sz="32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Financial</a:t>
                      </a:r>
                      <a:r>
                        <a:rPr lang="en-GB" sz="2800" b="0" i="0" u="none" strike="noStrike" kern="1200" baseline="0" dirty="0">
                          <a:solidFill>
                            <a:srgbClr val="000000"/>
                          </a:solidFill>
                          <a:latin typeface="Calibri"/>
                        </a:rPr>
                        <a:t> Mathematics 2</a:t>
                      </a:r>
                      <a:endParaRPr lang="en-GB" sz="2800" b="0" i="0" u="none" strike="noStrike" kern="1200" dirty="0">
                        <a:solidFill>
                          <a:srgbClr val="000000"/>
                        </a:solidFill>
                        <a:latin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r>
              <a:tr h="720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MATH263</a:t>
                      </a:r>
                      <a:endParaRPr lang="en-GB" sz="32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Statistical Theory and Methods 1</a:t>
                      </a:r>
                      <a:endParaRPr lang="en-GB" sz="18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dirty="0"/>
                    </a:p>
                  </a:txBody>
                  <a:tcPr/>
                </a:tc>
              </a:tr>
              <a:tr h="720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MATH264</a:t>
                      </a:r>
                      <a:endParaRPr lang="en-GB" sz="32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Statistical Theory and Methods</a:t>
                      </a:r>
                      <a:r>
                        <a:rPr lang="en-GB" sz="2800" b="0" i="0" u="none" strike="noStrike" kern="1200" baseline="0" dirty="0">
                          <a:solidFill>
                            <a:srgbClr val="000000"/>
                          </a:solidFill>
                          <a:latin typeface="Calibri"/>
                        </a:rPr>
                        <a:t> 2</a:t>
                      </a:r>
                      <a:endParaRPr lang="en-GB" sz="2800" b="0" i="0" u="none" strike="noStrike" kern="1200" dirty="0">
                        <a:solidFill>
                          <a:srgbClr val="000000"/>
                        </a:solidFill>
                        <a:latin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r>
              <a:tr h="720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MATH265</a:t>
                      </a:r>
                      <a:endParaRPr lang="en-GB" sz="32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Measure Theory and Probability</a:t>
                      </a:r>
                      <a:endParaRPr lang="en-GB" sz="18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r>
              <a:tr h="720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MATH266</a:t>
                      </a:r>
                      <a:endParaRPr lang="en-GB" sz="32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2">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Numerical Analysis, Solution of Linear Equations</a:t>
                      </a:r>
                      <a:endParaRPr lang="en-GB" sz="1800" b="0" i="0" u="none" strike="noStrike" dirty="0">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r>
              <a:tr h="720000">
                <a:tc>
                  <a:txBody>
                    <a:bodyPr/>
                    <a:lstStyle/>
                    <a:p>
                      <a:pPr marL="0" algn="ctr" rtl="0" eaLnBrk="1" fontAlgn="t" latinLnBrk="0" hangingPunct="1">
                        <a:spcBef>
                          <a:spcPts val="0"/>
                        </a:spcBef>
                        <a:spcAft>
                          <a:spcPts val="0"/>
                        </a:spcAft>
                      </a:pPr>
                      <a:r>
                        <a:rPr lang="en-GB" sz="3200" b="0" i="0" u="none" strike="noStrike" kern="1200" dirty="0">
                          <a:solidFill>
                            <a:srgbClr val="000000"/>
                          </a:solidFill>
                          <a:latin typeface="Calibri"/>
                        </a:rPr>
                        <a:t>MATH267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marL="0" algn="ctr" rtl="0" eaLnBrk="1" fontAlgn="t" latinLnBrk="0" hangingPunct="1">
                        <a:spcBef>
                          <a:spcPts val="0"/>
                        </a:spcBef>
                        <a:spcAft>
                          <a:spcPts val="0"/>
                        </a:spcAft>
                      </a:pPr>
                      <a:r>
                        <a:rPr lang="en-GB" sz="2800" b="0" i="0" u="none" strike="noStrike" kern="1200" dirty="0">
                          <a:solidFill>
                            <a:srgbClr val="000000"/>
                          </a:solidFill>
                          <a:latin typeface="Calibri"/>
                        </a:rPr>
                        <a:t>Financial</a:t>
                      </a:r>
                      <a:r>
                        <a:rPr lang="en-GB" sz="2800" b="0" i="0" u="none" strike="noStrike" kern="1200" baseline="0" dirty="0">
                          <a:solidFill>
                            <a:srgbClr val="000000"/>
                          </a:solidFill>
                          <a:latin typeface="Calibri"/>
                        </a:rPr>
                        <a:t> Mathematics 1</a:t>
                      </a:r>
                      <a:endParaRPr lang="en-GB" sz="2800" b="0" i="0" u="none" strike="noStrike" kern="1200" dirty="0">
                        <a:solidFill>
                          <a:srgbClr val="000000"/>
                        </a:solidFill>
                        <a:latin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Operational Research: Probabilistic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dirty="0"/>
                    </a:p>
                  </a:txBody>
                  <a:tcPr/>
                </a:tc>
              </a:tr>
              <a:tr h="720000">
                <a:tc gridSpan="3">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Plus 2 additional Year 2 French modules</a:t>
                      </a:r>
                      <a:r>
                        <a:rPr lang="en-GB" sz="3600" kern="1200" baseline="0" dirty="0" smtClean="0">
                          <a:solidFill>
                            <a:sysClr val="windowText" lastClr="000000"/>
                          </a:solidFill>
                          <a:latin typeface="+mn-lt"/>
                          <a:ea typeface="+mn-ea"/>
                          <a:cs typeface="+mn-cs"/>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r>
            </a:tbl>
          </a:graphicData>
        </a:graphic>
      </p:graphicFrame>
      <p:graphicFrame>
        <p:nvGraphicFramePr>
          <p:cNvPr id="13" name="Table 12"/>
          <p:cNvGraphicFramePr>
            <a:graphicFrameLocks noGrp="1"/>
          </p:cNvGraphicFramePr>
          <p:nvPr/>
        </p:nvGraphicFramePr>
        <p:xfrm>
          <a:off x="21764302" y="6720531"/>
          <a:ext cx="7200000" cy="2103120"/>
        </p:xfrm>
        <a:graphic>
          <a:graphicData uri="http://schemas.openxmlformats.org/drawingml/2006/table">
            <a:tbl>
              <a:tblPr>
                <a:tableStyleId>{5C22544A-7EE6-4342-B048-85BDC9FD1C3A}</a:tableStyleId>
              </a:tblPr>
              <a:tblGrid>
                <a:gridCol w="7200000"/>
              </a:tblGrid>
              <a:tr h="1080000">
                <a:tc>
                  <a:txBody>
                    <a:bodyPr/>
                    <a:lstStyle/>
                    <a:p>
                      <a:pPr algn="ctr"/>
                      <a:r>
                        <a:rPr lang="en-GB" dirty="0" smtClean="0">
                          <a:solidFill>
                            <a:sysClr val="windowText" lastClr="000000"/>
                          </a:solidFill>
                        </a:rPr>
                        <a:t>Year</a:t>
                      </a:r>
                      <a:r>
                        <a:rPr lang="en-GB" baseline="0" dirty="0" smtClean="0">
                          <a:solidFill>
                            <a:sysClr val="windowText" lastClr="000000"/>
                          </a:solidFill>
                        </a:rPr>
                        <a:t> 2A</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20000">
                <a:tc>
                  <a:txBody>
                    <a:bodyPr/>
                    <a:lstStyle/>
                    <a:p>
                      <a:pPr marL="0" algn="ctr" defTabSz="4176431" rtl="0" eaLnBrk="1" latinLnBrk="0" hangingPunct="1"/>
                      <a:r>
                        <a:rPr lang="en-GB" sz="4400" kern="1200" dirty="0" smtClean="0">
                          <a:solidFill>
                            <a:sysClr val="windowText" lastClr="000000"/>
                          </a:solidFill>
                          <a:latin typeface="+mn-lt"/>
                          <a:ea typeface="+mn-ea"/>
                          <a:cs typeface="+mn-cs"/>
                        </a:rPr>
                        <a:t>Year</a:t>
                      </a:r>
                      <a:r>
                        <a:rPr lang="en-GB" sz="4400" kern="1200" baseline="0" dirty="0" smtClean="0">
                          <a:solidFill>
                            <a:sysClr val="windowText" lastClr="000000"/>
                          </a:solidFill>
                          <a:latin typeface="+mn-lt"/>
                          <a:ea typeface="+mn-ea"/>
                          <a:cs typeface="+mn-cs"/>
                        </a:rPr>
                        <a:t> Spent Abroad</a:t>
                      </a:r>
                      <a:endParaRPr lang="en-GB" sz="4400" kern="1200" dirty="0" smtClean="0">
                        <a:solidFill>
                          <a:sysClr val="windowText" lastClr="000000"/>
                        </a:solidFill>
                        <a:latin typeface="+mn-lt"/>
                        <a:ea typeface="+mn-ea"/>
                        <a:cs typeface="+mn-cs"/>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14" name="Straight Connector 13"/>
          <p:cNvCxnSpPr/>
          <p:nvPr/>
        </p:nvCxnSpPr>
        <p:spPr>
          <a:xfrm>
            <a:off x="37029998" y="679253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6" name="Table 15"/>
          <p:cNvGraphicFramePr>
            <a:graphicFrameLocks noGrp="1"/>
          </p:cNvGraphicFramePr>
          <p:nvPr/>
        </p:nvGraphicFramePr>
        <p:xfrm>
          <a:off x="29613174" y="6715051"/>
          <a:ext cx="7344600" cy="22850400"/>
        </p:xfrm>
        <a:graphic>
          <a:graphicData uri="http://schemas.openxmlformats.org/drawingml/2006/table">
            <a:tbl>
              <a:tblPr>
                <a:tableStyleId>{5C22544A-7EE6-4342-B048-85BDC9FD1C3A}</a:tableStyleId>
              </a:tblPr>
              <a:tblGrid>
                <a:gridCol w="1944000"/>
                <a:gridCol w="1800600"/>
                <a:gridCol w="3600000"/>
              </a:tblGrid>
              <a:tr h="1080000">
                <a:tc gridSpan="3">
                  <a:txBody>
                    <a:bodyPr/>
                    <a:lstStyle/>
                    <a:p>
                      <a:pPr algn="ctr"/>
                      <a:r>
                        <a:rPr lang="en-GB" dirty="0" smtClean="0">
                          <a:solidFill>
                            <a:sysClr val="windowText" lastClr="000000"/>
                          </a:solidFill>
                        </a:rPr>
                        <a:t>Year</a:t>
                      </a:r>
                      <a:r>
                        <a:rPr lang="en-GB" baseline="0" dirty="0" smtClean="0">
                          <a:solidFill>
                            <a:sysClr val="windowText" lastClr="000000"/>
                          </a:solidFill>
                        </a:rPr>
                        <a:t> 3</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gridSpan="3">
                  <a:txBody>
                    <a:bodyPr/>
                    <a:lstStyle/>
                    <a:p>
                      <a:pPr marL="0" algn="ctr" defTabSz="4176431" rtl="0" eaLnBrk="1" latinLnBrk="0" hangingPunct="1"/>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r>
              <a:tr h="720000">
                <a:tc gridSpan="2">
                  <a:txBody>
                    <a:bodyPr/>
                    <a:lstStyle/>
                    <a:p>
                      <a:pPr algn="ctr"/>
                      <a:r>
                        <a:rPr lang="en-GB" sz="3200" dirty="0" smtClean="0">
                          <a:solidFill>
                            <a:sysClr val="windowText" lastClr="000000"/>
                          </a:solidFill>
                        </a:rPr>
                        <a:t>FREN301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hMerge="1">
                  <a:txBody>
                    <a:bodyPr/>
                    <a:lstStyle/>
                    <a:p>
                      <a:endParaRPr lang="en-GB" sz="2800" dirty="0">
                        <a:solidFill>
                          <a:sysClr val="windowText" lastClr="000000"/>
                        </a:solidFill>
                      </a:endParaRPr>
                    </a:p>
                  </a:txBody>
                  <a:tcPr/>
                </a:tc>
                <a:tc>
                  <a:txBody>
                    <a:bodyPr/>
                    <a:lstStyle/>
                    <a:p>
                      <a:pPr algn="ctr"/>
                      <a:r>
                        <a:rPr lang="en-GB" sz="3200" dirty="0" smtClean="0">
                          <a:solidFill>
                            <a:sysClr val="windowText" lastClr="000000"/>
                          </a:solidFill>
                        </a:rPr>
                        <a:t>FREN302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gridSpan="3">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4 modules from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44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algn="ctr"/>
                      <a:r>
                        <a:rPr lang="en-GB" sz="3200" dirty="0" smtClean="0">
                          <a:solidFill>
                            <a:sysClr val="windowText" lastClr="000000"/>
                          </a:solidFill>
                        </a:rPr>
                        <a:t>MATH302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gridSpan="2">
                  <a:txBody>
                    <a:bodyPr/>
                    <a:lstStyle/>
                    <a:p>
                      <a:pPr algn="ctr"/>
                      <a:r>
                        <a:rPr lang="en-GB" sz="2800" dirty="0" smtClean="0">
                          <a:solidFill>
                            <a:sysClr val="windowText" lastClr="000000"/>
                          </a:solidFill>
                        </a:rPr>
                        <a:t>History of Mathematics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p>
                      <a:endParaRPr lang="en-GB"/>
                    </a:p>
                  </a:txBody>
                  <a:tcPr/>
                </a:tc>
              </a:tr>
              <a:tr h="720000">
                <a:tc>
                  <a:txBody>
                    <a:bodyPr/>
                    <a:lstStyle/>
                    <a:p>
                      <a:pPr algn="ctr"/>
                      <a:r>
                        <a:rPr lang="en-GB" sz="3200" dirty="0" smtClean="0">
                          <a:solidFill>
                            <a:sysClr val="windowText" lastClr="000000"/>
                          </a:solidFill>
                        </a:rPr>
                        <a:t>MATH322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2">
                  <a:txBody>
                    <a:bodyPr/>
                    <a:lstStyle/>
                    <a:p>
                      <a:pPr algn="ctr"/>
                      <a:r>
                        <a:rPr lang="en-GB" sz="2800" dirty="0" smtClean="0">
                          <a:solidFill>
                            <a:sysClr val="windowText" lastClr="000000"/>
                          </a:solidFill>
                        </a:rPr>
                        <a:t>Chaos and Dynamical</a:t>
                      </a:r>
                      <a:r>
                        <a:rPr lang="en-GB" sz="2800" baseline="0" dirty="0" smtClean="0">
                          <a:solidFill>
                            <a:sysClr val="windowText" lastClr="000000"/>
                          </a:solidFill>
                        </a:rPr>
                        <a:t> Systems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r>
              <a:tr h="720000">
                <a:tc>
                  <a:txBody>
                    <a:bodyPr/>
                    <a:lstStyle/>
                    <a:p>
                      <a:pPr algn="ctr"/>
                      <a:r>
                        <a:rPr lang="en-GB" sz="3200" dirty="0" smtClean="0">
                          <a:solidFill>
                            <a:sysClr val="windowText" lastClr="000000"/>
                          </a:solidFill>
                        </a:rPr>
                        <a:t>MATH323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2">
                  <a:txBody>
                    <a:bodyPr/>
                    <a:lstStyle/>
                    <a:p>
                      <a:pPr algn="ctr"/>
                      <a:r>
                        <a:rPr lang="en-GB" sz="2800" dirty="0" smtClean="0">
                          <a:solidFill>
                            <a:sysClr val="windowText" lastClr="000000"/>
                          </a:solidFill>
                        </a:rPr>
                        <a:t>Further Methods of Applied Mathematics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Cartesian Tensors &amp; Mathematical</a:t>
                      </a:r>
                      <a:r>
                        <a:rPr lang="en-GB" sz="2800" kern="1200" baseline="0" dirty="0" smtClean="0">
                          <a:solidFill>
                            <a:sysClr val="windowText" lastClr="000000"/>
                          </a:solidFill>
                          <a:latin typeface="+mn-lt"/>
                          <a:ea typeface="+mn-ea"/>
                          <a:cs typeface="+mn-cs"/>
                        </a:rPr>
                        <a:t> Models of Solids and Viscous Fluids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r>
              <a:tr h="720000">
                <a:tc>
                  <a:txBody>
                    <a:bodyPr/>
                    <a:lstStyle/>
                    <a:p>
                      <a:pPr algn="ctr"/>
                      <a:r>
                        <a:rPr lang="en-GB" sz="3200" dirty="0" smtClean="0"/>
                        <a:t>MATH325</a:t>
                      </a:r>
                      <a:endParaRPr lang="en-GB"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2">
                  <a:txBody>
                    <a:bodyPr/>
                    <a:lstStyle/>
                    <a:p>
                      <a:pPr algn="ctr"/>
                      <a:r>
                        <a:rPr lang="en-GB" sz="2800" dirty="0" smtClean="0"/>
                        <a:t>Quantum Mechanics</a:t>
                      </a:r>
                      <a:endParaRPr lang="en-GB"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MATH326</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Relativity</a:t>
                      </a:r>
                      <a:endParaRPr lang="en-GB" sz="2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Economics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Population Dynamics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Number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Group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2">
                  <a:txBody>
                    <a:bodyPr/>
                    <a:lstStyle/>
                    <a:p>
                      <a:pPr marL="0" algn="ctr" defTabSz="4176431" rtl="0" eaLnBrk="1" latinLnBrk="0" hangingPunct="1"/>
                      <a:r>
                        <a:rPr lang="en-GB" sz="2800" kern="1200" dirty="0" err="1" smtClean="0">
                          <a:solidFill>
                            <a:sysClr val="windowText" lastClr="000000"/>
                          </a:solidFill>
                          <a:latin typeface="+mn-lt"/>
                          <a:ea typeface="+mn-ea"/>
                          <a:cs typeface="+mn-cs"/>
                        </a:rPr>
                        <a:t>Combinatorics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Differential Geometry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Analytic</a:t>
                      </a:r>
                      <a:r>
                        <a:rPr lang="en-GB" sz="2800" kern="1200" baseline="0" dirty="0" smtClean="0">
                          <a:solidFill>
                            <a:sysClr val="windowText" lastClr="000000"/>
                          </a:solidFill>
                          <a:latin typeface="+mn-lt"/>
                          <a:ea typeface="+mn-ea"/>
                          <a:cs typeface="+mn-cs"/>
                        </a:rPr>
                        <a:t> Methods in Higher Geometry</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MATH351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Analysis and Number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Applied Stochastic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Theory of Statistical Inference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Applied Probability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Linear Statistical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Medical Statistics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Risk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Networks in Theory and Practice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MATH399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gridSpan="2">
                  <a:txBody>
                    <a:bodyPr/>
                    <a:lstStyle/>
                    <a:p>
                      <a:pPr marL="0" algn="ctr" defTabSz="4176431" rtl="0" eaLnBrk="1" latinLnBrk="0" hangingPunct="1"/>
                      <a:r>
                        <a:rPr lang="en-GB" sz="2800" kern="1200" dirty="0" smtClean="0">
                          <a:solidFill>
                            <a:sysClr val="windowText" lastClr="000000"/>
                          </a:solidFill>
                          <a:latin typeface="+mn-lt"/>
                          <a:ea typeface="+mn-ea"/>
                          <a:cs typeface="+mn-cs"/>
                        </a:rPr>
                        <a:t>Project</a:t>
                      </a:r>
                      <a:r>
                        <a:rPr lang="en-GB" sz="2800" kern="1200" baseline="0" dirty="0" smtClean="0">
                          <a:solidFill>
                            <a:sysClr val="windowText" lastClr="000000"/>
                          </a:solidFill>
                          <a:latin typeface="+mn-lt"/>
                          <a:ea typeface="+mn-ea"/>
                          <a:cs typeface="+mn-cs"/>
                        </a:rPr>
                        <a:t> Module</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hMerge="1">
                  <a:txBody>
                    <a:bodyPr/>
                    <a:lstStyle/>
                    <a:p>
                      <a:pPr marL="0" algn="l" defTabSz="4176431" rtl="0" eaLnBrk="1" latinLnBrk="0" hangingPunct="1"/>
                      <a:endParaRPr lang="en-GB" sz="2800" kern="1200" dirty="0" smtClean="0">
                        <a:solidFill>
                          <a:sysClr val="windowText" lastClr="000000"/>
                        </a:solidFill>
                        <a:latin typeface="+mn-lt"/>
                        <a:ea typeface="+mn-ea"/>
                        <a:cs typeface="+mn-cs"/>
                      </a:endParaRPr>
                    </a:p>
                  </a:txBody>
                  <a:tcPr/>
                </a:tc>
              </a:tr>
              <a:tr h="720000">
                <a:tc gridSpan="3">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Plus 2 additional Year 3 French modules</a:t>
                      </a:r>
                      <a:r>
                        <a:rPr lang="en-GB" sz="3600" kern="1200" baseline="0" dirty="0" smtClean="0">
                          <a:solidFill>
                            <a:sysClr val="windowText" lastClr="000000"/>
                          </a:solidFill>
                          <a:latin typeface="+mn-lt"/>
                          <a:ea typeface="+mn-ea"/>
                          <a:cs typeface="+mn-cs"/>
                        </a:rPr>
                        <a:t>.</a:t>
                      </a:r>
                    </a:p>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In exceptional</a:t>
                      </a:r>
                      <a:r>
                        <a:rPr lang="en-GB" sz="3600" kern="1200" baseline="0" dirty="0" smtClean="0">
                          <a:solidFill>
                            <a:sysClr val="windowText" lastClr="000000"/>
                          </a:solidFill>
                          <a:latin typeface="+mn-lt"/>
                          <a:ea typeface="+mn-ea"/>
                          <a:cs typeface="+mn-cs"/>
                        </a:rPr>
                        <a:t> cases, up to 2 </a:t>
                      </a:r>
                      <a:r>
                        <a:rPr lang="en-GB" sz="3600" kern="1200" baseline="0" dirty="0" err="1" smtClean="0">
                          <a:solidFill>
                            <a:sysClr val="windowText" lastClr="000000"/>
                          </a:solidFill>
                          <a:latin typeface="+mn-lt"/>
                          <a:ea typeface="+mn-ea"/>
                          <a:cs typeface="+mn-cs"/>
                        </a:rPr>
                        <a:t>MMath</a:t>
                      </a:r>
                      <a:r>
                        <a:rPr lang="en-GB" sz="3600" kern="1200" baseline="0" dirty="0" smtClean="0">
                          <a:solidFill>
                            <a:sysClr val="windowText" lastClr="000000"/>
                          </a:solidFill>
                          <a:latin typeface="+mn-lt"/>
                          <a:ea typeface="+mn-ea"/>
                          <a:cs typeface="+mn-cs"/>
                        </a:rPr>
                        <a:t> modules may be taken, subject to approval. See G101 board for details.</a:t>
                      </a:r>
                      <a:endParaRPr lang="en-GB" sz="36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44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bl>
          </a:graphicData>
        </a:graphic>
      </p:graphicFrame>
      <p:graphicFrame>
        <p:nvGraphicFramePr>
          <p:cNvPr id="17" name="Table 16"/>
          <p:cNvGraphicFramePr>
            <a:graphicFrameLocks noGrp="1"/>
          </p:cNvGraphicFramePr>
          <p:nvPr/>
        </p:nvGraphicFramePr>
        <p:xfrm>
          <a:off x="1106390" y="25589531"/>
          <a:ext cx="6984776" cy="3840480"/>
        </p:xfrm>
        <a:graphic>
          <a:graphicData uri="http://schemas.openxmlformats.org/drawingml/2006/table">
            <a:tbl>
              <a:tblPr firstRow="1" bandRow="1">
                <a:tableStyleId>{5C22544A-7EE6-4342-B048-85BDC9FD1C3A}</a:tableStyleId>
              </a:tblPr>
              <a:tblGrid>
                <a:gridCol w="6984776"/>
              </a:tblGrid>
              <a:tr h="370840">
                <a:tc>
                  <a:txBody>
                    <a:bodyPr/>
                    <a:lstStyle/>
                    <a:p>
                      <a:r>
                        <a:rPr lang="en-GB" sz="3600" b="0" dirty="0" smtClean="0">
                          <a:solidFill>
                            <a:schemeClr val="tx1"/>
                          </a:solidFill>
                        </a:rPr>
                        <a:t>General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3600" b="0" dirty="0" smtClean="0">
                          <a:solidFill>
                            <a:schemeClr val="tx1"/>
                          </a:solidFill>
                        </a:rPr>
                        <a:t>Applied Maths / Theoretical Physics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en-GB" sz="3600" b="0" dirty="0" smtClean="0">
                          <a:solidFill>
                            <a:schemeClr val="tx1"/>
                          </a:solidFill>
                        </a:rPr>
                        <a:t>Pure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370840">
                <a:tc>
                  <a:txBody>
                    <a:bodyPr/>
                    <a:lstStyle/>
                    <a:p>
                      <a:r>
                        <a:rPr lang="en-GB" sz="3600" b="0" dirty="0" smtClean="0">
                          <a:solidFill>
                            <a:schemeClr val="tx1"/>
                          </a:solidFill>
                        </a:rPr>
                        <a:t>Statistics / OR</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r>
                        <a:rPr lang="en-GB" sz="3600" b="0" dirty="0" smtClean="0">
                          <a:solidFill>
                            <a:schemeClr val="tx1"/>
                          </a:solidFill>
                        </a:rPr>
                        <a:t>Project Modules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70840">
                <a:tc>
                  <a:txBody>
                    <a:bodyPr/>
                    <a:lstStyle/>
                    <a:p>
                      <a:r>
                        <a:rPr lang="en-GB" sz="3600" b="0" dirty="0" smtClean="0">
                          <a:solidFill>
                            <a:schemeClr val="tx1"/>
                          </a:solidFill>
                        </a:rPr>
                        <a:t>Other Subjects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40"/>
          <p:cNvSpPr/>
          <p:nvPr/>
        </p:nvSpPr>
        <p:spPr>
          <a:xfrm>
            <a:off x="953990" y="14148077"/>
            <a:ext cx="7272000" cy="5040000"/>
          </a:xfrm>
          <a:custGeom>
            <a:avLst/>
            <a:gdLst>
              <a:gd name="connsiteX0" fmla="*/ 0 w 7595139"/>
              <a:gd name="connsiteY0" fmla="*/ 0 h 4799035"/>
              <a:gd name="connsiteX1" fmla="*/ 7595139 w 7595139"/>
              <a:gd name="connsiteY1" fmla="*/ 0 h 4799035"/>
              <a:gd name="connsiteX2" fmla="*/ 7595139 w 7595139"/>
              <a:gd name="connsiteY2" fmla="*/ 4799035 h 4799035"/>
              <a:gd name="connsiteX3" fmla="*/ 0 w 7595139"/>
              <a:gd name="connsiteY3" fmla="*/ 4799035 h 4799035"/>
              <a:gd name="connsiteX4" fmla="*/ 0 w 7595139"/>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5139" h="4799035">
                <a:moveTo>
                  <a:pt x="0" y="0"/>
                </a:moveTo>
                <a:lnTo>
                  <a:pt x="7595139" y="0"/>
                </a:lnTo>
                <a:lnTo>
                  <a:pt x="7595139" y="4799035"/>
                </a:lnTo>
                <a:lnTo>
                  <a:pt x="0" y="4799035"/>
                </a:lnTo>
                <a:lnTo>
                  <a:pt x="0" y="0"/>
                </a:lnTo>
                <a:close/>
              </a:path>
            </a:pathLst>
          </a:custGeom>
          <a:solidFill>
            <a:srgbClr val="FF00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MATH248 (</a:t>
            </a:r>
            <a:r>
              <a:rPr lang="en-GB" sz="3600" b="1" dirty="0" smtClean="0"/>
              <a:t>Geometry Of Curves</a:t>
            </a:r>
            <a:r>
              <a:rPr lang="en-GB" sz="3600" b="1" kern="1200" dirty="0" smtClean="0"/>
              <a:t>)</a:t>
            </a:r>
          </a:p>
          <a:p>
            <a:pPr algn="ctr"/>
            <a:r>
              <a:rPr lang="en-GB" sz="2400" dirty="0" smtClean="0"/>
              <a:t>use a computer package to study curves and their evolution in both parametric and algebraic forms.</a:t>
            </a:r>
          </a:p>
          <a:p>
            <a:pPr algn="ctr"/>
            <a:r>
              <a:rPr lang="en-GB" sz="2400" dirty="0" smtClean="0"/>
              <a:t>determine and work with tangents, inflexions, curvature, cusps, nodes, length and other features.</a:t>
            </a:r>
          </a:p>
          <a:p>
            <a:pPr algn="ctr"/>
            <a:r>
              <a:rPr lang="en-GB" sz="2400" dirty="0" smtClean="0"/>
              <a:t>calculate envelopes and evolutes.</a:t>
            </a:r>
          </a:p>
          <a:p>
            <a:pPr algn="ctr"/>
            <a:r>
              <a:rPr lang="en-GB" sz="2400" dirty="0" smtClean="0"/>
              <a:t>solve the position and shape of some algebraic curves including conics.</a:t>
            </a:r>
            <a:endParaRPr lang="en-GB" sz="2400" dirty="0"/>
          </a:p>
        </p:txBody>
      </p:sp>
      <p:sp>
        <p:nvSpPr>
          <p:cNvPr id="42" name="Freeform 41"/>
          <p:cNvSpPr/>
          <p:nvPr/>
        </p:nvSpPr>
        <p:spPr>
          <a:xfrm>
            <a:off x="17667758" y="14148077"/>
            <a:ext cx="7272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92D05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MATH262 (</a:t>
            </a:r>
            <a:r>
              <a:rPr lang="en-GB" sz="3600" b="1" dirty="0" smtClean="0"/>
              <a:t>Financial Mathematics </a:t>
            </a:r>
            <a:r>
              <a:rPr lang="en-GB" sz="3600" b="1" cap="all" dirty="0" smtClean="0"/>
              <a:t>II</a:t>
            </a:r>
            <a:r>
              <a:rPr lang="en-GB" sz="3600" b="1" kern="1200" dirty="0" smtClean="0"/>
              <a:t>)</a:t>
            </a:r>
          </a:p>
          <a:p>
            <a:pPr marL="457200" indent="-457200" algn="ctr"/>
            <a:r>
              <a:rPr lang="en-GB" sz="2400" dirty="0" smtClean="0"/>
              <a:t>Modern portfolio theory</a:t>
            </a:r>
          </a:p>
          <a:p>
            <a:pPr marL="457200" indent="-457200" algn="ctr"/>
            <a:r>
              <a:rPr lang="en-GB" sz="2400" dirty="0" smtClean="0"/>
              <a:t>Introduction to markets and options</a:t>
            </a:r>
          </a:p>
          <a:p>
            <a:pPr marL="457200" indent="-457200" algn="ctr"/>
            <a:r>
              <a:rPr lang="en-GB" sz="2400" dirty="0" smtClean="0"/>
              <a:t>Discrete time Finance</a:t>
            </a:r>
          </a:p>
          <a:p>
            <a:pPr marL="457200" indent="-457200" algn="ctr"/>
            <a:r>
              <a:rPr lang="en-GB" sz="2400" dirty="0" smtClean="0"/>
              <a:t>Continuous time finance</a:t>
            </a:r>
          </a:p>
          <a:p>
            <a:pPr algn="ctr"/>
            <a:endParaRPr lang="en-GB" sz="2400" dirty="0"/>
          </a:p>
        </p:txBody>
      </p:sp>
      <p:sp>
        <p:nvSpPr>
          <p:cNvPr id="43" name="Freeform 42"/>
          <p:cNvSpPr/>
          <p:nvPr/>
        </p:nvSpPr>
        <p:spPr>
          <a:xfrm>
            <a:off x="34401770" y="14148077"/>
            <a:ext cx="7272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92D05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MATH264 (</a:t>
            </a:r>
            <a:r>
              <a:rPr lang="en-GB" sz="3600" b="1" dirty="0" smtClean="0"/>
              <a:t>Statistical Theory &amp; Methods II)</a:t>
            </a:r>
            <a:endParaRPr lang="en-GB" sz="3600" b="1" kern="1200" dirty="0" smtClean="0"/>
          </a:p>
          <a:p>
            <a:pPr lvl="0" algn="ctr" defTabSz="800100">
              <a:spcBef>
                <a:spcPct val="0"/>
              </a:spcBef>
            </a:pPr>
            <a:r>
              <a:rPr lang="en-GB" sz="2400" dirty="0" smtClean="0"/>
              <a:t>understand basic probability calculus. </a:t>
            </a:r>
          </a:p>
          <a:p>
            <a:pPr lvl="0" algn="ctr" defTabSz="800100">
              <a:spcBef>
                <a:spcPct val="0"/>
              </a:spcBef>
            </a:pPr>
            <a:r>
              <a:rPr lang="en-GB" sz="2400" dirty="0" smtClean="0"/>
              <a:t>be familiar with a range of techniques for solving </a:t>
            </a:r>
          </a:p>
          <a:p>
            <a:pPr lvl="0" algn="ctr" defTabSz="800100">
              <a:spcBef>
                <a:spcPct val="0"/>
              </a:spcBef>
            </a:pPr>
            <a:r>
              <a:rPr lang="en-GB" sz="2400" dirty="0" smtClean="0"/>
              <a:t>real life problems of a probabilistic nature.</a:t>
            </a:r>
            <a:endParaRPr lang="en-GB" sz="2400" kern="1200" dirty="0"/>
          </a:p>
        </p:txBody>
      </p:sp>
      <p:sp>
        <p:nvSpPr>
          <p:cNvPr id="44" name="Freeform 43"/>
          <p:cNvSpPr/>
          <p:nvPr/>
        </p:nvSpPr>
        <p:spPr>
          <a:xfrm>
            <a:off x="26034764" y="14148077"/>
            <a:ext cx="7272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92D05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MATH263 (</a:t>
            </a:r>
            <a:r>
              <a:rPr lang="en-GB" sz="3600" b="1" dirty="0" smtClean="0"/>
              <a:t>Statistical Theory &amp; Methods I</a:t>
            </a:r>
            <a:r>
              <a:rPr lang="en-GB" sz="3600" b="1" kern="1200" dirty="0" smtClean="0"/>
              <a:t>)</a:t>
            </a:r>
          </a:p>
          <a:p>
            <a:pPr algn="ctr" defTabSz="800100">
              <a:spcBef>
                <a:spcPct val="0"/>
              </a:spcBef>
            </a:pPr>
            <a:r>
              <a:rPr lang="en-GB" sz="2400" dirty="0" smtClean="0"/>
              <a:t>Have a conceptual and practical understanding </a:t>
            </a:r>
          </a:p>
          <a:p>
            <a:pPr algn="ctr" defTabSz="800100">
              <a:spcBef>
                <a:spcPct val="0"/>
              </a:spcBef>
            </a:pPr>
            <a:r>
              <a:rPr lang="en-GB" sz="2400" dirty="0" smtClean="0"/>
              <a:t>of a range of commonly applied statistical procedures.  </a:t>
            </a:r>
          </a:p>
          <a:p>
            <a:pPr algn="ctr" defTabSz="800100">
              <a:spcBef>
                <a:spcPct val="0"/>
              </a:spcBef>
            </a:pPr>
            <a:r>
              <a:rPr lang="en-GB" sz="2400" dirty="0" smtClean="0"/>
              <a:t>Have also developed some familiarity with the </a:t>
            </a:r>
          </a:p>
          <a:p>
            <a:pPr algn="ctr" defTabSz="800100">
              <a:spcBef>
                <a:spcPct val="0"/>
              </a:spcBef>
            </a:pPr>
            <a:r>
              <a:rPr lang="en-GB" sz="2400" dirty="0" smtClean="0"/>
              <a:t>statistical package MINITAB.</a:t>
            </a:r>
          </a:p>
          <a:p>
            <a:pPr lvl="0" algn="ctr" defTabSz="800100">
              <a:spcBef>
                <a:spcPct val="0"/>
              </a:spcBef>
              <a:spcAft>
                <a:spcPts val="0"/>
              </a:spcAft>
            </a:pPr>
            <a:endParaRPr lang="en-GB" sz="2400" kern="1200" dirty="0"/>
          </a:p>
        </p:txBody>
      </p:sp>
      <p:sp>
        <p:nvSpPr>
          <p:cNvPr id="45" name="Freeform 44"/>
          <p:cNvSpPr/>
          <p:nvPr/>
        </p:nvSpPr>
        <p:spPr>
          <a:xfrm>
            <a:off x="9300752" y="14148077"/>
            <a:ext cx="7272000" cy="5040000"/>
          </a:xfrm>
          <a:custGeom>
            <a:avLst/>
            <a:gdLst>
              <a:gd name="connsiteX0" fmla="*/ 0 w 7389264"/>
              <a:gd name="connsiteY0" fmla="*/ 0 h 4799035"/>
              <a:gd name="connsiteX1" fmla="*/ 7389264 w 7389264"/>
              <a:gd name="connsiteY1" fmla="*/ 0 h 4799035"/>
              <a:gd name="connsiteX2" fmla="*/ 7389264 w 7389264"/>
              <a:gd name="connsiteY2" fmla="*/ 4799035 h 4799035"/>
              <a:gd name="connsiteX3" fmla="*/ 0 w 7389264"/>
              <a:gd name="connsiteY3" fmla="*/ 4799035 h 4799035"/>
              <a:gd name="connsiteX4" fmla="*/ 0 w 7389264"/>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89264" h="4799035">
                <a:moveTo>
                  <a:pt x="0" y="0"/>
                </a:moveTo>
                <a:lnTo>
                  <a:pt x="7389264" y="0"/>
                </a:lnTo>
                <a:lnTo>
                  <a:pt x="7389264" y="4799035"/>
                </a:lnTo>
                <a:lnTo>
                  <a:pt x="0" y="4799035"/>
                </a:lnTo>
                <a:lnTo>
                  <a:pt x="0" y="0"/>
                </a:lnTo>
                <a:close/>
              </a:path>
            </a:pathLst>
          </a:custGeom>
          <a:solidFill>
            <a:srgbClr val="92D05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MATH261 (</a:t>
            </a:r>
            <a:r>
              <a:rPr lang="en-GB" sz="3600" b="1" dirty="0" smtClean="0"/>
              <a:t>Introduction To Methods  Of Operational Research</a:t>
            </a:r>
            <a:r>
              <a:rPr lang="en-GB" sz="3600" b="1" kern="1200" dirty="0" smtClean="0"/>
              <a:t>)</a:t>
            </a:r>
          </a:p>
          <a:p>
            <a:pPr algn="ctr"/>
            <a:r>
              <a:rPr lang="en-GB" sz="2400" dirty="0" smtClean="0"/>
              <a:t>Appreciate the operational research approach.</a:t>
            </a:r>
          </a:p>
          <a:p>
            <a:pPr algn="ctr"/>
            <a:r>
              <a:rPr lang="en-GB" sz="2400" dirty="0" smtClean="0"/>
              <a:t>Be familiar with a range of standard problems.</a:t>
            </a:r>
          </a:p>
          <a:p>
            <a:pPr algn="ctr"/>
            <a:r>
              <a:rPr lang="en-GB" sz="2400" dirty="0" smtClean="0"/>
              <a:t>Be able to formulate simple `real-world' problems using standard models.</a:t>
            </a:r>
          </a:p>
          <a:p>
            <a:pPr algn="ctr"/>
            <a:r>
              <a:rPr lang="en-GB" sz="2400" dirty="0" smtClean="0"/>
              <a:t>Be able to apply standard techniques.</a:t>
            </a:r>
          </a:p>
          <a:p>
            <a:pPr algn="ctr"/>
            <a:r>
              <a:rPr lang="en-GB" sz="2400" dirty="0" smtClean="0"/>
              <a:t>Appreciate the importance of sensitivity analysis.</a:t>
            </a:r>
            <a:endParaRPr lang="en-GB" sz="2400" dirty="0"/>
          </a:p>
        </p:txBody>
      </p:sp>
      <p:sp>
        <p:nvSpPr>
          <p:cNvPr id="7" name="Title 6"/>
          <p:cNvSpPr>
            <a:spLocks noGrp="1"/>
          </p:cNvSpPr>
          <p:nvPr>
            <p:ph type="title"/>
          </p:nvPr>
        </p:nvSpPr>
        <p:spPr>
          <a:xfrm>
            <a:off x="2140427" y="0"/>
            <a:ext cx="38527673" cy="2884985"/>
          </a:xfrm>
        </p:spPr>
        <p:txBody>
          <a:bodyPr>
            <a:normAutofit fontScale="90000"/>
          </a:bodyPr>
          <a:lstStyle/>
          <a:p>
            <a:r>
              <a:rPr lang="en-GB" dirty="0" smtClean="0"/>
              <a:t>Second Year Modules</a:t>
            </a:r>
            <a:endParaRPr lang="en-GB" dirty="0"/>
          </a:p>
        </p:txBody>
      </p:sp>
      <p:sp>
        <p:nvSpPr>
          <p:cNvPr id="10" name="Rectangle 9"/>
          <p:cNvSpPr/>
          <p:nvPr/>
        </p:nvSpPr>
        <p:spPr>
          <a:xfrm>
            <a:off x="1386038" y="2970635"/>
            <a:ext cx="40716200" cy="23786079"/>
          </a:xfrm>
          <a:prstGeom prst="rect">
            <a:avLst/>
          </a:prstGeom>
          <a:ln>
            <a:noFill/>
          </a:ln>
        </p:spPr>
      </p:sp>
      <p:sp>
        <p:nvSpPr>
          <p:cNvPr id="26" name="Freeform 25"/>
          <p:cNvSpPr/>
          <p:nvPr/>
        </p:nvSpPr>
        <p:spPr>
          <a:xfrm>
            <a:off x="953990" y="8847388"/>
            <a:ext cx="7272000" cy="5040000"/>
          </a:xfrm>
          <a:custGeom>
            <a:avLst/>
            <a:gdLst>
              <a:gd name="connsiteX0" fmla="*/ 0 w 7595139"/>
              <a:gd name="connsiteY0" fmla="*/ 0 h 4799035"/>
              <a:gd name="connsiteX1" fmla="*/ 7595139 w 7595139"/>
              <a:gd name="connsiteY1" fmla="*/ 0 h 4799035"/>
              <a:gd name="connsiteX2" fmla="*/ 7595139 w 7595139"/>
              <a:gd name="connsiteY2" fmla="*/ 4799035 h 4799035"/>
              <a:gd name="connsiteX3" fmla="*/ 0 w 7595139"/>
              <a:gd name="connsiteY3" fmla="*/ 4799035 h 4799035"/>
              <a:gd name="connsiteX4" fmla="*/ 0 w 7595139"/>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5139" h="4799035">
                <a:moveTo>
                  <a:pt x="0" y="0"/>
                </a:moveTo>
                <a:lnTo>
                  <a:pt x="7595139" y="0"/>
                </a:lnTo>
                <a:lnTo>
                  <a:pt x="7595139" y="4799035"/>
                </a:lnTo>
                <a:lnTo>
                  <a:pt x="0" y="4799035"/>
                </a:lnTo>
                <a:lnTo>
                  <a:pt x="0" y="0"/>
                </a:lnTo>
                <a:close/>
              </a:path>
            </a:pathLst>
          </a:custGeom>
          <a:solidFill>
            <a:srgbClr val="FFFF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MATH228 (</a:t>
            </a:r>
            <a:r>
              <a:rPr lang="en-GB" sz="3600" b="1" dirty="0" smtClean="0"/>
              <a:t>Classical Mechanics</a:t>
            </a:r>
            <a:r>
              <a:rPr lang="en-GB" sz="3600" b="1" kern="1200" dirty="0" smtClean="0"/>
              <a:t>)</a:t>
            </a:r>
          </a:p>
          <a:p>
            <a:pPr algn="ctr"/>
            <a:r>
              <a:rPr lang="en-GB" sz="2400" dirty="0" smtClean="0"/>
              <a:t>the motion of bodies under simple force systems, including calculations of the orbits of satellites, comets and planetary motions</a:t>
            </a:r>
          </a:p>
          <a:p>
            <a:pPr algn="ctr"/>
            <a:r>
              <a:rPr lang="en-GB" sz="2400" dirty="0" smtClean="0"/>
              <a:t>rigid body motions including  geophysical applications such as the precession of the axis of rotation of the earth.</a:t>
            </a:r>
          </a:p>
        </p:txBody>
      </p:sp>
      <p:sp>
        <p:nvSpPr>
          <p:cNvPr id="27" name="Freeform 26"/>
          <p:cNvSpPr/>
          <p:nvPr/>
        </p:nvSpPr>
        <p:spPr>
          <a:xfrm>
            <a:off x="9372752" y="26077219"/>
            <a:ext cx="7200000" cy="3600000"/>
          </a:xfrm>
          <a:custGeom>
            <a:avLst/>
            <a:gdLst>
              <a:gd name="connsiteX0" fmla="*/ 0 w 7056487"/>
              <a:gd name="connsiteY0" fmla="*/ 0 h 3004038"/>
              <a:gd name="connsiteX1" fmla="*/ 7056487 w 7056487"/>
              <a:gd name="connsiteY1" fmla="*/ 0 h 3004038"/>
              <a:gd name="connsiteX2" fmla="*/ 7056487 w 7056487"/>
              <a:gd name="connsiteY2" fmla="*/ 3004038 h 3004038"/>
              <a:gd name="connsiteX3" fmla="*/ 0 w 7056487"/>
              <a:gd name="connsiteY3" fmla="*/ 3004038 h 3004038"/>
              <a:gd name="connsiteX4" fmla="*/ 0 w 7056487"/>
              <a:gd name="connsiteY4" fmla="*/ 0 h 3004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6487" h="3004038">
                <a:moveTo>
                  <a:pt x="0" y="0"/>
                </a:moveTo>
                <a:lnTo>
                  <a:pt x="7056487" y="0"/>
                </a:lnTo>
                <a:lnTo>
                  <a:pt x="7056487" y="3004038"/>
                </a:lnTo>
                <a:lnTo>
                  <a:pt x="0" y="3004038"/>
                </a:lnTo>
                <a:lnTo>
                  <a:pt x="0" y="0"/>
                </a:lnTo>
                <a:close/>
              </a:path>
            </a:pathLst>
          </a:custGeom>
          <a:solidFill>
            <a:srgbClr val="CC66FF"/>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2" spcCol="1270" anchor="ctr" anchorCtr="0">
            <a:noAutofit/>
          </a:bodyPr>
          <a:lstStyle/>
          <a:p>
            <a:pPr lvl="0" algn="ctr" defTabSz="800100">
              <a:spcBef>
                <a:spcPct val="0"/>
              </a:spcBef>
              <a:spcAft>
                <a:spcPct val="35000"/>
              </a:spcAft>
            </a:pPr>
            <a:endParaRPr lang="fr-FR" sz="2400" dirty="0" smtClean="0"/>
          </a:p>
          <a:p>
            <a:pPr lvl="0" algn="ctr" defTabSz="800100">
              <a:spcBef>
                <a:spcPct val="0"/>
              </a:spcBef>
              <a:spcAft>
                <a:spcPct val="35000"/>
              </a:spcAft>
            </a:pPr>
            <a:endParaRPr lang="fr-FR" sz="2400" dirty="0" smtClean="0"/>
          </a:p>
          <a:p>
            <a:pPr lvl="0" algn="ctr" defTabSz="800100">
              <a:spcBef>
                <a:spcPct val="0"/>
              </a:spcBef>
              <a:spcAft>
                <a:spcPct val="35000"/>
              </a:spcAft>
            </a:pPr>
            <a:endParaRPr lang="fr-FR" sz="2400" dirty="0" smtClean="0"/>
          </a:p>
          <a:p>
            <a:pPr lvl="0" algn="ctr" defTabSz="800100">
              <a:spcBef>
                <a:spcPct val="0"/>
              </a:spcBef>
              <a:spcAft>
                <a:spcPct val="35000"/>
              </a:spcAft>
            </a:pPr>
            <a:r>
              <a:rPr lang="fr-FR" sz="2400" dirty="0" smtClean="0"/>
              <a:t>COMP201</a:t>
            </a:r>
            <a:endParaRPr lang="fr-FR" sz="2400" dirty="0" smtClean="0"/>
          </a:p>
          <a:p>
            <a:pPr lvl="0" algn="ctr" defTabSz="800100">
              <a:spcBef>
                <a:spcPct val="0"/>
              </a:spcBef>
              <a:spcAft>
                <a:spcPct val="35000"/>
              </a:spcAft>
            </a:pPr>
            <a:r>
              <a:rPr lang="fr-FR" sz="2400" dirty="0" smtClean="0"/>
              <a:t> COMP202</a:t>
            </a:r>
          </a:p>
          <a:p>
            <a:pPr lvl="0" algn="ctr" defTabSz="800100">
              <a:spcBef>
                <a:spcPct val="0"/>
              </a:spcBef>
              <a:spcAft>
                <a:spcPct val="35000"/>
              </a:spcAft>
            </a:pPr>
            <a:r>
              <a:rPr lang="fr-FR" sz="2400" dirty="0" smtClean="0"/>
              <a:t> COMP207 </a:t>
            </a:r>
          </a:p>
          <a:p>
            <a:pPr lvl="0" algn="ctr" defTabSz="800100">
              <a:spcBef>
                <a:spcPct val="0"/>
              </a:spcBef>
              <a:spcAft>
                <a:spcPct val="35000"/>
              </a:spcAft>
            </a:pPr>
            <a:endParaRPr lang="fr-FR" sz="2400" dirty="0" smtClean="0"/>
          </a:p>
          <a:p>
            <a:pPr lvl="0" algn="ctr" defTabSz="800100">
              <a:spcBef>
                <a:spcPct val="0"/>
              </a:spcBef>
              <a:spcAft>
                <a:spcPct val="35000"/>
              </a:spcAft>
            </a:pPr>
            <a:endParaRPr lang="fr-FR" sz="2400" dirty="0" smtClean="0"/>
          </a:p>
          <a:p>
            <a:pPr lvl="0" algn="ctr" defTabSz="800100">
              <a:spcBef>
                <a:spcPct val="0"/>
              </a:spcBef>
              <a:spcAft>
                <a:spcPct val="35000"/>
              </a:spcAft>
            </a:pPr>
            <a:endParaRPr lang="fr-FR" sz="2400" dirty="0" smtClean="0"/>
          </a:p>
          <a:p>
            <a:pPr lvl="0" algn="ctr" defTabSz="800100">
              <a:spcBef>
                <a:spcPct val="0"/>
              </a:spcBef>
              <a:spcAft>
                <a:spcPct val="35000"/>
              </a:spcAft>
            </a:pPr>
            <a:endParaRPr lang="fr-FR" sz="2400" dirty="0" smtClean="0"/>
          </a:p>
          <a:p>
            <a:pPr lvl="0" algn="ctr" defTabSz="800100">
              <a:spcBef>
                <a:spcPct val="0"/>
              </a:spcBef>
              <a:spcAft>
                <a:spcPct val="35000"/>
              </a:spcAft>
            </a:pPr>
            <a:r>
              <a:rPr lang="fr-FR" sz="2400" dirty="0" smtClean="0"/>
              <a:t>COMP213 </a:t>
            </a:r>
            <a:endParaRPr lang="fr-FR" sz="2400" dirty="0" smtClean="0"/>
          </a:p>
          <a:p>
            <a:pPr lvl="0" algn="ctr" defTabSz="800100">
              <a:spcBef>
                <a:spcPct val="0"/>
              </a:spcBef>
              <a:spcAft>
                <a:spcPct val="35000"/>
              </a:spcAft>
            </a:pPr>
            <a:r>
              <a:rPr lang="fr-FR" sz="2400" dirty="0" smtClean="0"/>
              <a:t>COMP218 </a:t>
            </a:r>
          </a:p>
          <a:p>
            <a:pPr lvl="0" algn="ctr" defTabSz="800100">
              <a:spcBef>
                <a:spcPct val="0"/>
              </a:spcBef>
              <a:spcAft>
                <a:spcPct val="35000"/>
              </a:spcAft>
            </a:pPr>
            <a:r>
              <a:rPr lang="fr-FR" sz="2400" dirty="0" smtClean="0"/>
              <a:t>COMP219 </a:t>
            </a:r>
            <a:endParaRPr lang="en-GB" sz="2400" kern="1200" dirty="0"/>
          </a:p>
        </p:txBody>
      </p:sp>
      <p:sp>
        <p:nvSpPr>
          <p:cNvPr id="28" name="Freeform 27"/>
          <p:cNvSpPr/>
          <p:nvPr/>
        </p:nvSpPr>
        <p:spPr>
          <a:xfrm>
            <a:off x="17667758" y="8847388"/>
            <a:ext cx="7272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FF00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MATH243 (</a:t>
            </a:r>
            <a:r>
              <a:rPr lang="en-GB" sz="3600" b="1" dirty="0" smtClean="0"/>
              <a:t>Complex Functions</a:t>
            </a:r>
            <a:r>
              <a:rPr lang="en-GB" sz="3600" b="1" kern="1200" dirty="0" smtClean="0"/>
              <a:t>)</a:t>
            </a:r>
          </a:p>
          <a:p>
            <a:pPr algn="ctr"/>
            <a:r>
              <a:rPr lang="en-GB" sz="2400" dirty="0" smtClean="0"/>
              <a:t>The central role of complex numbers in mathematics;</a:t>
            </a:r>
          </a:p>
          <a:p>
            <a:pPr algn="ctr"/>
            <a:r>
              <a:rPr lang="en-GB" sz="2400" dirty="0" smtClean="0"/>
              <a:t>All the classical </a:t>
            </a:r>
            <a:r>
              <a:rPr lang="en-GB" sz="2400" dirty="0" err="1" smtClean="0"/>
              <a:t>holomorphic</a:t>
            </a:r>
            <a:r>
              <a:rPr lang="en-GB" sz="2400" dirty="0" smtClean="0"/>
              <a:t> functions;</a:t>
            </a:r>
          </a:p>
          <a:p>
            <a:pPr algn="ctr"/>
            <a:r>
              <a:rPr lang="en-GB" sz="2400" dirty="0" smtClean="0"/>
              <a:t>Compute Taylor &amp; Laurent series of such functions;</a:t>
            </a:r>
          </a:p>
          <a:p>
            <a:pPr algn="ctr"/>
            <a:r>
              <a:rPr lang="en-GB" sz="2400" dirty="0" smtClean="0"/>
              <a:t>The content &amp; relevance of the various </a:t>
            </a:r>
          </a:p>
          <a:p>
            <a:pPr algn="ctr"/>
            <a:r>
              <a:rPr lang="en-GB" sz="2400" dirty="0" smtClean="0"/>
              <a:t>Cauchy formulae and theorems;</a:t>
            </a:r>
          </a:p>
          <a:p>
            <a:pPr algn="ctr"/>
            <a:r>
              <a:rPr lang="en-GB" sz="2400" dirty="0" smtClean="0"/>
              <a:t>The reduction of real definite integrals to contour integrals;</a:t>
            </a:r>
          </a:p>
          <a:p>
            <a:pPr algn="ctr"/>
            <a:r>
              <a:rPr lang="en-GB" sz="2400" dirty="0" smtClean="0"/>
              <a:t>Computing contour integrals.</a:t>
            </a:r>
            <a:endParaRPr lang="en-GB" sz="2400" kern="1200" dirty="0"/>
          </a:p>
        </p:txBody>
      </p:sp>
      <p:sp>
        <p:nvSpPr>
          <p:cNvPr id="29" name="Freeform 28"/>
          <p:cNvSpPr/>
          <p:nvPr/>
        </p:nvSpPr>
        <p:spPr>
          <a:xfrm>
            <a:off x="17739758" y="26077219"/>
            <a:ext cx="7200000" cy="3600000"/>
          </a:xfrm>
          <a:custGeom>
            <a:avLst/>
            <a:gdLst>
              <a:gd name="connsiteX0" fmla="*/ 0 w 7366195"/>
              <a:gd name="connsiteY0" fmla="*/ 0 h 3485980"/>
              <a:gd name="connsiteX1" fmla="*/ 7366195 w 7366195"/>
              <a:gd name="connsiteY1" fmla="*/ 0 h 3485980"/>
              <a:gd name="connsiteX2" fmla="*/ 7366195 w 7366195"/>
              <a:gd name="connsiteY2" fmla="*/ 3485980 h 3485980"/>
              <a:gd name="connsiteX3" fmla="*/ 0 w 7366195"/>
              <a:gd name="connsiteY3" fmla="*/ 3485980 h 3485980"/>
              <a:gd name="connsiteX4" fmla="*/ 0 w 7366195"/>
              <a:gd name="connsiteY4" fmla="*/ 0 h 3485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195" h="3485980">
                <a:moveTo>
                  <a:pt x="0" y="0"/>
                </a:moveTo>
                <a:lnTo>
                  <a:pt x="7366195" y="0"/>
                </a:lnTo>
                <a:lnTo>
                  <a:pt x="7366195" y="3485980"/>
                </a:lnTo>
                <a:lnTo>
                  <a:pt x="0" y="3485980"/>
                </a:lnTo>
                <a:lnTo>
                  <a:pt x="0" y="0"/>
                </a:lnTo>
                <a:close/>
              </a:path>
            </a:pathLst>
          </a:custGeom>
          <a:solidFill>
            <a:srgbClr val="CC66FF"/>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2" spcCol="1270" anchor="ctr" anchorCtr="0">
            <a:noAutofit/>
          </a:bodyPr>
          <a:lstStyle/>
          <a:p>
            <a:pPr lvl="0" algn="ctr" defTabSz="800100">
              <a:spcBef>
                <a:spcPct val="0"/>
              </a:spcBef>
              <a:spcAft>
                <a:spcPct val="35000"/>
              </a:spcAft>
            </a:pPr>
            <a:endParaRPr lang="es-ES" sz="2400" dirty="0" smtClean="0"/>
          </a:p>
          <a:p>
            <a:pPr lvl="0" algn="ctr" defTabSz="800100">
              <a:spcBef>
                <a:spcPct val="0"/>
              </a:spcBef>
              <a:spcAft>
                <a:spcPct val="35000"/>
              </a:spcAft>
            </a:pPr>
            <a:endParaRPr lang="es-ES" sz="2400" dirty="0" smtClean="0"/>
          </a:p>
          <a:p>
            <a:pPr lvl="0" algn="ctr" defTabSz="800100">
              <a:spcBef>
                <a:spcPct val="0"/>
              </a:spcBef>
              <a:spcAft>
                <a:spcPct val="35000"/>
              </a:spcAft>
            </a:pPr>
            <a:r>
              <a:rPr lang="es-ES" sz="2400" dirty="0" smtClean="0"/>
              <a:t>ECON211 </a:t>
            </a:r>
            <a:endParaRPr lang="es-ES" sz="2400" dirty="0" smtClean="0"/>
          </a:p>
          <a:p>
            <a:pPr lvl="0" algn="ctr" defTabSz="800100">
              <a:spcBef>
                <a:spcPct val="0"/>
              </a:spcBef>
              <a:spcAft>
                <a:spcPct val="35000"/>
              </a:spcAft>
            </a:pPr>
            <a:r>
              <a:rPr lang="es-ES" sz="2400" dirty="0" smtClean="0"/>
              <a:t>ECON212 </a:t>
            </a:r>
          </a:p>
          <a:p>
            <a:pPr lvl="0" algn="ctr" defTabSz="800100">
              <a:spcBef>
                <a:spcPct val="0"/>
              </a:spcBef>
              <a:spcAft>
                <a:spcPct val="35000"/>
              </a:spcAft>
            </a:pPr>
            <a:r>
              <a:rPr lang="es-ES" sz="2400" dirty="0" smtClean="0"/>
              <a:t>ECON221 </a:t>
            </a:r>
          </a:p>
          <a:p>
            <a:pPr lvl="0" algn="ctr" defTabSz="800100">
              <a:spcBef>
                <a:spcPct val="0"/>
              </a:spcBef>
              <a:spcAft>
                <a:spcPct val="35000"/>
              </a:spcAft>
            </a:pPr>
            <a:r>
              <a:rPr lang="es-ES" sz="2400" dirty="0" smtClean="0"/>
              <a:t>ECON222 </a:t>
            </a:r>
          </a:p>
          <a:p>
            <a:pPr lvl="0" algn="ctr" defTabSz="800100">
              <a:spcBef>
                <a:spcPct val="0"/>
              </a:spcBef>
              <a:spcAft>
                <a:spcPct val="35000"/>
              </a:spcAft>
            </a:pPr>
            <a:endParaRPr lang="es-ES" sz="2400" dirty="0" smtClean="0"/>
          </a:p>
          <a:p>
            <a:pPr lvl="0" algn="ctr" defTabSz="800100">
              <a:spcBef>
                <a:spcPct val="0"/>
              </a:spcBef>
              <a:spcAft>
                <a:spcPct val="35000"/>
              </a:spcAft>
            </a:pPr>
            <a:endParaRPr lang="es-ES" sz="2400" dirty="0" smtClean="0"/>
          </a:p>
          <a:p>
            <a:pPr lvl="0" algn="ctr" defTabSz="800100">
              <a:spcBef>
                <a:spcPct val="0"/>
              </a:spcBef>
              <a:spcAft>
                <a:spcPct val="35000"/>
              </a:spcAft>
            </a:pPr>
            <a:endParaRPr lang="es-ES" sz="2400" dirty="0" smtClean="0"/>
          </a:p>
          <a:p>
            <a:pPr lvl="0" algn="ctr" defTabSz="800100">
              <a:spcBef>
                <a:spcPct val="0"/>
              </a:spcBef>
              <a:spcAft>
                <a:spcPct val="35000"/>
              </a:spcAft>
            </a:pPr>
            <a:r>
              <a:rPr lang="es-ES" sz="2400" dirty="0" smtClean="0"/>
              <a:t>ECON223 </a:t>
            </a:r>
            <a:endParaRPr lang="es-ES" sz="2400" dirty="0" smtClean="0"/>
          </a:p>
          <a:p>
            <a:pPr lvl="0" algn="ctr" defTabSz="800100">
              <a:spcBef>
                <a:spcPct val="0"/>
              </a:spcBef>
              <a:spcAft>
                <a:spcPct val="35000"/>
              </a:spcAft>
            </a:pPr>
            <a:r>
              <a:rPr lang="es-ES" sz="2400" dirty="0" smtClean="0"/>
              <a:t>ECON224 </a:t>
            </a:r>
          </a:p>
          <a:p>
            <a:pPr lvl="0" algn="ctr" defTabSz="800100">
              <a:spcBef>
                <a:spcPct val="0"/>
              </a:spcBef>
              <a:spcAft>
                <a:spcPct val="35000"/>
              </a:spcAft>
            </a:pPr>
            <a:r>
              <a:rPr lang="es-ES" sz="2400" dirty="0" smtClean="0"/>
              <a:t>ECON241 </a:t>
            </a:r>
            <a:endParaRPr lang="en-GB" sz="2400" kern="1200" dirty="0" smtClean="0"/>
          </a:p>
        </p:txBody>
      </p:sp>
      <p:sp>
        <p:nvSpPr>
          <p:cNvPr id="30" name="Freeform 29"/>
          <p:cNvSpPr/>
          <p:nvPr/>
        </p:nvSpPr>
        <p:spPr>
          <a:xfrm>
            <a:off x="34401770" y="8847388"/>
            <a:ext cx="7272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FF00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MATH247 (</a:t>
            </a:r>
            <a:r>
              <a:rPr lang="en-GB" sz="3600" b="1" dirty="0" smtClean="0"/>
              <a:t>Commutative Algebra</a:t>
            </a:r>
            <a:r>
              <a:rPr lang="en-GB" sz="3600" b="1" kern="1200" dirty="0" smtClean="0"/>
              <a:t>)</a:t>
            </a:r>
          </a:p>
          <a:p>
            <a:pPr algn="ctr"/>
            <a:r>
              <a:rPr lang="en-GB" sz="2400" dirty="0" smtClean="0"/>
              <a:t>Work confidently with the basic tools of algebra (sets, maps, binary operations and equivalence relations).</a:t>
            </a:r>
          </a:p>
          <a:p>
            <a:pPr algn="ctr"/>
            <a:r>
              <a:rPr lang="en-GB" sz="2400" dirty="0" smtClean="0"/>
              <a:t>Recognise </a:t>
            </a:r>
            <a:r>
              <a:rPr lang="en-GB" sz="2400" dirty="0" err="1" smtClean="0"/>
              <a:t>abelian</a:t>
            </a:r>
            <a:r>
              <a:rPr lang="en-GB" sz="2400" dirty="0" smtClean="0"/>
              <a:t> groups, different kinds of rings </a:t>
            </a:r>
          </a:p>
          <a:p>
            <a:pPr algn="ctr"/>
            <a:r>
              <a:rPr lang="en-GB" sz="2400" dirty="0" smtClean="0"/>
              <a:t>(integral, Euclidean, principal ideal and unique factorisation domains) and fields.</a:t>
            </a:r>
          </a:p>
          <a:p>
            <a:pPr algn="ctr"/>
            <a:r>
              <a:rPr lang="en-GB" sz="2400" dirty="0" smtClean="0"/>
              <a:t>Find greatest common divisors using the Euclidean algorithm in Euclidean domains.</a:t>
            </a:r>
          </a:p>
          <a:p>
            <a:pPr algn="ctr"/>
            <a:r>
              <a:rPr lang="en-GB" sz="2400" dirty="0" smtClean="0"/>
              <a:t>Apply commutative algebra to solve simple number-theoretic problems.</a:t>
            </a:r>
          </a:p>
          <a:p>
            <a:pPr lvl="0" algn="ctr" defTabSz="800100">
              <a:spcBef>
                <a:spcPct val="0"/>
              </a:spcBef>
              <a:spcAft>
                <a:spcPct val="35000"/>
              </a:spcAft>
            </a:pPr>
            <a:endParaRPr lang="en-GB" sz="2400" kern="1200" dirty="0"/>
          </a:p>
        </p:txBody>
      </p:sp>
      <p:sp>
        <p:nvSpPr>
          <p:cNvPr id="31" name="Freeform 30"/>
          <p:cNvSpPr/>
          <p:nvPr/>
        </p:nvSpPr>
        <p:spPr>
          <a:xfrm>
            <a:off x="26106764" y="26077219"/>
            <a:ext cx="7200000" cy="3600000"/>
          </a:xfrm>
          <a:custGeom>
            <a:avLst/>
            <a:gdLst>
              <a:gd name="connsiteX0" fmla="*/ 0 w 7317817"/>
              <a:gd name="connsiteY0" fmla="*/ 0 h 2239714"/>
              <a:gd name="connsiteX1" fmla="*/ 7317817 w 7317817"/>
              <a:gd name="connsiteY1" fmla="*/ 0 h 2239714"/>
              <a:gd name="connsiteX2" fmla="*/ 7317817 w 7317817"/>
              <a:gd name="connsiteY2" fmla="*/ 2239714 h 2239714"/>
              <a:gd name="connsiteX3" fmla="*/ 0 w 7317817"/>
              <a:gd name="connsiteY3" fmla="*/ 2239714 h 2239714"/>
              <a:gd name="connsiteX4" fmla="*/ 0 w 7317817"/>
              <a:gd name="connsiteY4" fmla="*/ 0 h 22397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7817" h="2239714">
                <a:moveTo>
                  <a:pt x="0" y="0"/>
                </a:moveTo>
                <a:lnTo>
                  <a:pt x="7317817" y="0"/>
                </a:lnTo>
                <a:lnTo>
                  <a:pt x="7317817" y="2239714"/>
                </a:lnTo>
                <a:lnTo>
                  <a:pt x="0" y="2239714"/>
                </a:lnTo>
                <a:lnTo>
                  <a:pt x="0" y="0"/>
                </a:lnTo>
                <a:close/>
              </a:path>
            </a:pathLst>
          </a:custGeom>
          <a:solidFill>
            <a:srgbClr val="CC66FF"/>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2" spcCol="1270" anchor="ctr" anchorCtr="0">
            <a:noAutofit/>
          </a:bodyPr>
          <a:lstStyle/>
          <a:p>
            <a:pPr lvl="0" algn="ctr" defTabSz="800100">
              <a:spcBef>
                <a:spcPct val="0"/>
              </a:spcBef>
              <a:spcAft>
                <a:spcPct val="35000"/>
              </a:spcAft>
            </a:pPr>
            <a:endParaRPr lang="en-GB" sz="2400" kern="1200" dirty="0" smtClean="0"/>
          </a:p>
          <a:p>
            <a:pPr lvl="0" algn="ctr" defTabSz="800100">
              <a:spcBef>
                <a:spcPct val="0"/>
              </a:spcBef>
              <a:spcAft>
                <a:spcPct val="35000"/>
              </a:spcAft>
            </a:pPr>
            <a:r>
              <a:rPr lang="en-GB" sz="2400" kern="1200" dirty="0" smtClean="0"/>
              <a:t>(</a:t>
            </a:r>
            <a:r>
              <a:rPr lang="en-GB" sz="2400" kern="1200" dirty="0" smtClean="0"/>
              <a:t>F344, FGH1, FG31 ONLY)</a:t>
            </a:r>
          </a:p>
          <a:p>
            <a:pPr lvl="0" algn="ctr" defTabSz="800100">
              <a:spcBef>
                <a:spcPct val="0"/>
              </a:spcBef>
              <a:spcAft>
                <a:spcPct val="35000"/>
              </a:spcAft>
            </a:pPr>
            <a:r>
              <a:rPr lang="en-GB" sz="2400" dirty="0" smtClean="0"/>
              <a:t>PHYS201 </a:t>
            </a:r>
          </a:p>
          <a:p>
            <a:pPr lvl="0" algn="ctr" defTabSz="800100">
              <a:spcBef>
                <a:spcPct val="0"/>
              </a:spcBef>
              <a:spcAft>
                <a:spcPct val="35000"/>
              </a:spcAft>
            </a:pPr>
            <a:r>
              <a:rPr lang="en-GB" sz="2400" dirty="0" smtClean="0"/>
              <a:t>PHYS202</a:t>
            </a:r>
          </a:p>
          <a:p>
            <a:pPr lvl="0" algn="ctr" defTabSz="800100">
              <a:spcBef>
                <a:spcPct val="0"/>
              </a:spcBef>
              <a:spcAft>
                <a:spcPct val="35000"/>
              </a:spcAft>
            </a:pPr>
            <a:r>
              <a:rPr lang="en-GB" sz="2400" dirty="0" smtClean="0"/>
              <a:t> PHYS203</a:t>
            </a:r>
          </a:p>
          <a:p>
            <a:pPr lvl="0" algn="ctr" defTabSz="800100">
              <a:spcBef>
                <a:spcPct val="0"/>
              </a:spcBef>
              <a:spcAft>
                <a:spcPct val="35000"/>
              </a:spcAft>
            </a:pPr>
            <a:r>
              <a:rPr lang="en-GB" sz="2400" dirty="0" smtClean="0"/>
              <a:t> PHYS204 </a:t>
            </a:r>
            <a:endParaRPr lang="en-GB" sz="2400" dirty="0" smtClean="0"/>
          </a:p>
          <a:p>
            <a:pPr lvl="0" algn="ctr" defTabSz="800100">
              <a:spcBef>
                <a:spcPct val="0"/>
              </a:spcBef>
              <a:spcAft>
                <a:spcPct val="35000"/>
              </a:spcAft>
            </a:pPr>
            <a:endParaRPr lang="en-GB" sz="2400" kern="1200" dirty="0" smtClean="0"/>
          </a:p>
          <a:p>
            <a:pPr lvl="0" algn="ctr" defTabSz="800100">
              <a:spcBef>
                <a:spcPct val="0"/>
              </a:spcBef>
              <a:spcAft>
                <a:spcPct val="35000"/>
              </a:spcAft>
            </a:pPr>
            <a:endParaRPr lang="en-GB" sz="2400" dirty="0" smtClean="0"/>
          </a:p>
          <a:p>
            <a:pPr lvl="0" algn="ctr" defTabSz="800100">
              <a:spcBef>
                <a:spcPct val="0"/>
              </a:spcBef>
              <a:spcAft>
                <a:spcPct val="35000"/>
              </a:spcAft>
            </a:pPr>
            <a:r>
              <a:rPr lang="en-GB" sz="2400" kern="1200" dirty="0" smtClean="0"/>
              <a:t>(G1F7 ONLY)</a:t>
            </a:r>
          </a:p>
          <a:p>
            <a:pPr lvl="0" algn="ctr" defTabSz="800100">
              <a:spcBef>
                <a:spcPct val="0"/>
              </a:spcBef>
              <a:spcAft>
                <a:spcPct val="35000"/>
              </a:spcAft>
            </a:pPr>
            <a:r>
              <a:rPr lang="en-GB" sz="2400" dirty="0" smtClean="0"/>
              <a:t>ENVS202</a:t>
            </a:r>
          </a:p>
          <a:p>
            <a:pPr lvl="0" algn="ctr" defTabSz="800100">
              <a:spcBef>
                <a:spcPct val="0"/>
              </a:spcBef>
              <a:spcAft>
                <a:spcPct val="35000"/>
              </a:spcAft>
            </a:pPr>
            <a:r>
              <a:rPr lang="en-GB" sz="2400" kern="1200" dirty="0" smtClean="0"/>
              <a:t>ENVS222</a:t>
            </a:r>
          </a:p>
          <a:p>
            <a:pPr lvl="0" algn="ctr" defTabSz="800100">
              <a:spcBef>
                <a:spcPct val="0"/>
              </a:spcBef>
              <a:spcAft>
                <a:spcPct val="35000"/>
              </a:spcAft>
            </a:pPr>
            <a:r>
              <a:rPr lang="en-GB" sz="2400" dirty="0" smtClean="0"/>
              <a:t>ENVS266</a:t>
            </a:r>
          </a:p>
          <a:p>
            <a:pPr lvl="0" algn="ctr" defTabSz="800100">
              <a:spcBef>
                <a:spcPct val="0"/>
              </a:spcBef>
              <a:spcAft>
                <a:spcPct val="35000"/>
              </a:spcAft>
            </a:pPr>
            <a:r>
              <a:rPr lang="en-GB" sz="2400" kern="1200" dirty="0" smtClean="0"/>
              <a:t>ENVS260</a:t>
            </a:r>
            <a:endParaRPr lang="en-GB" sz="2400" kern="1200" dirty="0" smtClean="0"/>
          </a:p>
        </p:txBody>
      </p:sp>
      <p:sp>
        <p:nvSpPr>
          <p:cNvPr id="32" name="Freeform 31"/>
          <p:cNvSpPr/>
          <p:nvPr/>
        </p:nvSpPr>
        <p:spPr>
          <a:xfrm>
            <a:off x="26034764" y="8847388"/>
            <a:ext cx="7272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FF00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MATH244 (</a:t>
            </a:r>
            <a:r>
              <a:rPr lang="en-GB" sz="3600" b="1" dirty="0" smtClean="0"/>
              <a:t>Linear Algebra  And Geometry</a:t>
            </a:r>
            <a:r>
              <a:rPr lang="en-GB" sz="3600" b="1" kern="1200" dirty="0" smtClean="0"/>
              <a:t>)</a:t>
            </a:r>
          </a:p>
          <a:p>
            <a:pPr algn="ctr"/>
            <a:r>
              <a:rPr lang="en-GB" sz="2400" dirty="0" smtClean="0"/>
              <a:t>The geometric meaning of linear algebraic ideas,</a:t>
            </a:r>
          </a:p>
          <a:p>
            <a:pPr algn="ctr"/>
            <a:r>
              <a:rPr lang="en-GB" sz="2400" dirty="0" smtClean="0"/>
              <a:t>The concept of an abstract vector space &amp; how it is used in different mathematical situations,</a:t>
            </a:r>
          </a:p>
          <a:p>
            <a:pPr algn="ctr"/>
            <a:r>
              <a:rPr lang="en-GB" sz="2400" dirty="0" smtClean="0"/>
              <a:t>apply a change of coordinates to simplify a linear map,</a:t>
            </a:r>
          </a:p>
          <a:p>
            <a:pPr algn="ctr"/>
            <a:r>
              <a:rPr lang="en-GB" sz="2400" dirty="0" smtClean="0"/>
              <a:t>manipulate matrix groups (in particular </a:t>
            </a:r>
            <a:r>
              <a:rPr lang="en-GB" sz="2400" dirty="0" err="1" smtClean="0"/>
              <a:t>Gln</a:t>
            </a:r>
            <a:r>
              <a:rPr lang="en-GB" sz="2400" dirty="0" smtClean="0"/>
              <a:t>, On &amp; Son),</a:t>
            </a:r>
          </a:p>
          <a:p>
            <a:pPr algn="ctr"/>
            <a:r>
              <a:rPr lang="en-GB" sz="2400" dirty="0" smtClean="0"/>
              <a:t>Bilinear forms from a geometric point of view.</a:t>
            </a:r>
          </a:p>
        </p:txBody>
      </p:sp>
      <p:sp>
        <p:nvSpPr>
          <p:cNvPr id="34" name="Freeform 33"/>
          <p:cNvSpPr/>
          <p:nvPr/>
        </p:nvSpPr>
        <p:spPr>
          <a:xfrm>
            <a:off x="9300752" y="8847388"/>
            <a:ext cx="7272000" cy="5040000"/>
          </a:xfrm>
          <a:custGeom>
            <a:avLst/>
            <a:gdLst>
              <a:gd name="connsiteX0" fmla="*/ 0 w 7389264"/>
              <a:gd name="connsiteY0" fmla="*/ 0 h 4799035"/>
              <a:gd name="connsiteX1" fmla="*/ 7389264 w 7389264"/>
              <a:gd name="connsiteY1" fmla="*/ 0 h 4799035"/>
              <a:gd name="connsiteX2" fmla="*/ 7389264 w 7389264"/>
              <a:gd name="connsiteY2" fmla="*/ 4799035 h 4799035"/>
              <a:gd name="connsiteX3" fmla="*/ 0 w 7389264"/>
              <a:gd name="connsiteY3" fmla="*/ 4799035 h 4799035"/>
              <a:gd name="connsiteX4" fmla="*/ 0 w 7389264"/>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89264" h="4799035">
                <a:moveTo>
                  <a:pt x="0" y="0"/>
                </a:moveTo>
                <a:lnTo>
                  <a:pt x="7389264" y="0"/>
                </a:lnTo>
                <a:lnTo>
                  <a:pt x="7389264" y="4799035"/>
                </a:lnTo>
                <a:lnTo>
                  <a:pt x="0" y="4799035"/>
                </a:lnTo>
                <a:lnTo>
                  <a:pt x="0" y="0"/>
                </a:lnTo>
                <a:close/>
              </a:path>
            </a:pathLst>
          </a:custGeom>
          <a:solidFill>
            <a:srgbClr val="FF00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MATH241 (</a:t>
            </a:r>
            <a:r>
              <a:rPr lang="en-GB" sz="3600" b="1" dirty="0" smtClean="0"/>
              <a:t>Metric Spaces &amp; Calculus </a:t>
            </a:r>
            <a:r>
              <a:rPr lang="en-GB" sz="3600" b="1" kern="1200" dirty="0" smtClean="0"/>
              <a:t>)</a:t>
            </a:r>
          </a:p>
          <a:p>
            <a:pPr lvl="0" algn="ctr"/>
            <a:r>
              <a:rPr lang="en-GB" sz="2400" dirty="0" smtClean="0"/>
              <a:t>Be familiar with a range of examples of metric spaces.</a:t>
            </a:r>
          </a:p>
          <a:p>
            <a:pPr lvl="0" algn="ctr"/>
            <a:r>
              <a:rPr lang="en-GB" sz="2400" dirty="0" smtClean="0"/>
              <a:t>Have developed their understanding of the notions of convergence and continuity.</a:t>
            </a:r>
          </a:p>
          <a:p>
            <a:pPr lvl="0" algn="ctr"/>
            <a:r>
              <a:rPr lang="en-GB" sz="2400" dirty="0" smtClean="0"/>
              <a:t>Understand the contraction mapping theorem and appreciate some of its applications.</a:t>
            </a:r>
          </a:p>
          <a:p>
            <a:pPr lvl="0" algn="ctr"/>
            <a:r>
              <a:rPr lang="en-GB" sz="2400" dirty="0" smtClean="0"/>
              <a:t>Be familiar with the concept of the derivative of a vector valued function of several variables as a linear map.</a:t>
            </a:r>
          </a:p>
          <a:p>
            <a:pPr lvl="0" algn="ctr"/>
            <a:r>
              <a:rPr lang="en-GB" sz="2400" dirty="0" smtClean="0"/>
              <a:t>Understand the inverse function and implicit function theorems and appreciate their importance.</a:t>
            </a:r>
          </a:p>
          <a:p>
            <a:pPr lvl="0" algn="ctr"/>
            <a:r>
              <a:rPr lang="en-GB" sz="2400" dirty="0" smtClean="0"/>
              <a:t>Have developed their appreciation of the role of proof and rigour in mathematics.</a:t>
            </a:r>
          </a:p>
        </p:txBody>
      </p:sp>
      <p:sp>
        <p:nvSpPr>
          <p:cNvPr id="35" name="Freeform 34"/>
          <p:cNvSpPr/>
          <p:nvPr/>
        </p:nvSpPr>
        <p:spPr>
          <a:xfrm>
            <a:off x="34473770" y="26077219"/>
            <a:ext cx="7200000" cy="3600000"/>
          </a:xfrm>
          <a:custGeom>
            <a:avLst/>
            <a:gdLst>
              <a:gd name="connsiteX0" fmla="*/ 0 w 7317817"/>
              <a:gd name="connsiteY0" fmla="*/ 0 h 2571998"/>
              <a:gd name="connsiteX1" fmla="*/ 7317817 w 7317817"/>
              <a:gd name="connsiteY1" fmla="*/ 0 h 2571998"/>
              <a:gd name="connsiteX2" fmla="*/ 7317817 w 7317817"/>
              <a:gd name="connsiteY2" fmla="*/ 2571998 h 2571998"/>
              <a:gd name="connsiteX3" fmla="*/ 0 w 7317817"/>
              <a:gd name="connsiteY3" fmla="*/ 2571998 h 2571998"/>
              <a:gd name="connsiteX4" fmla="*/ 0 w 7317817"/>
              <a:gd name="connsiteY4" fmla="*/ 0 h 2571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7817" h="2571998">
                <a:moveTo>
                  <a:pt x="0" y="0"/>
                </a:moveTo>
                <a:lnTo>
                  <a:pt x="7317817" y="0"/>
                </a:lnTo>
                <a:lnTo>
                  <a:pt x="7317817" y="2571998"/>
                </a:lnTo>
                <a:lnTo>
                  <a:pt x="0" y="2571998"/>
                </a:lnTo>
                <a:lnTo>
                  <a:pt x="0" y="0"/>
                </a:lnTo>
                <a:close/>
              </a:path>
            </a:pathLst>
          </a:custGeom>
          <a:solidFill>
            <a:srgbClr val="CC66FF"/>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ct val="35000"/>
              </a:spcAft>
            </a:pPr>
            <a:r>
              <a:rPr lang="en-GB" sz="2400" b="1" kern="1200" dirty="0" smtClean="0"/>
              <a:t>Modern Foreign Languages Modules Available:</a:t>
            </a:r>
          </a:p>
          <a:p>
            <a:pPr lvl="0" algn="ctr" defTabSz="800100">
              <a:spcBef>
                <a:spcPct val="0"/>
              </a:spcBef>
              <a:spcAft>
                <a:spcPct val="35000"/>
              </a:spcAft>
            </a:pPr>
            <a:r>
              <a:rPr lang="en-GB" sz="2400" kern="1200" dirty="0" smtClean="0"/>
              <a:t>(GR11 ONLY)</a:t>
            </a:r>
          </a:p>
          <a:p>
            <a:pPr lvl="0" algn="ctr" defTabSz="800100">
              <a:spcBef>
                <a:spcPct val="0"/>
              </a:spcBef>
              <a:spcAft>
                <a:spcPct val="35000"/>
              </a:spcAft>
            </a:pPr>
            <a:r>
              <a:rPr lang="en-GB" sz="2400" dirty="0" smtClean="0"/>
              <a:t>FREN201</a:t>
            </a:r>
          </a:p>
          <a:p>
            <a:pPr lvl="0" algn="ctr" defTabSz="800100">
              <a:spcBef>
                <a:spcPct val="0"/>
              </a:spcBef>
              <a:spcAft>
                <a:spcPct val="35000"/>
              </a:spcAft>
            </a:pPr>
            <a:r>
              <a:rPr lang="en-GB" sz="2400" dirty="0" smtClean="0"/>
              <a:t>FREN202 </a:t>
            </a:r>
          </a:p>
          <a:p>
            <a:pPr lvl="0" algn="ctr" defTabSz="800100">
              <a:spcBef>
                <a:spcPct val="0"/>
              </a:spcBef>
              <a:spcAft>
                <a:spcPct val="35000"/>
              </a:spcAft>
            </a:pPr>
            <a:endParaRPr lang="en-GB" sz="2400" dirty="0" smtClean="0"/>
          </a:p>
          <a:p>
            <a:pPr lvl="0" algn="ctr" defTabSz="800100">
              <a:spcBef>
                <a:spcPct val="0"/>
              </a:spcBef>
              <a:spcAft>
                <a:spcPct val="35000"/>
              </a:spcAft>
            </a:pPr>
            <a:r>
              <a:rPr lang="en-GB" sz="2400" dirty="0" smtClean="0"/>
              <a:t>(G1R9 ONLY)</a:t>
            </a:r>
            <a:endParaRPr lang="en-GB" sz="2400" kern="1200" dirty="0" smtClean="0"/>
          </a:p>
          <a:p>
            <a:pPr lvl="0" algn="ctr" defTabSz="800100">
              <a:spcBef>
                <a:spcPct val="0"/>
              </a:spcBef>
              <a:spcAft>
                <a:spcPct val="35000"/>
              </a:spcAft>
            </a:pPr>
            <a:r>
              <a:rPr lang="en-GB" sz="2400" kern="1200" dirty="0" smtClean="0"/>
              <a:t>30 Credits’ worth of Spanish, French or German</a:t>
            </a:r>
            <a:endParaRPr lang="en-GB" sz="2400" kern="1200" dirty="0"/>
          </a:p>
        </p:txBody>
      </p:sp>
      <p:sp>
        <p:nvSpPr>
          <p:cNvPr id="37" name="TextBox 36"/>
          <p:cNvSpPr txBox="1"/>
          <p:nvPr/>
        </p:nvSpPr>
        <p:spPr>
          <a:xfrm>
            <a:off x="16507718" y="2610595"/>
            <a:ext cx="9793088" cy="830997"/>
          </a:xfrm>
          <a:prstGeom prst="rect">
            <a:avLst/>
          </a:prstGeom>
          <a:noFill/>
        </p:spPr>
        <p:txBody>
          <a:bodyPr wrap="square" rtlCol="0">
            <a:spAutoFit/>
          </a:bodyPr>
          <a:lstStyle/>
          <a:p>
            <a:pPr algn="ctr"/>
            <a:r>
              <a:rPr lang="en-GB" sz="4800" dirty="0" smtClean="0">
                <a:solidFill>
                  <a:srgbClr val="FF0000"/>
                </a:solidFill>
              </a:rPr>
              <a:t>Mathematical Sciences Modules</a:t>
            </a:r>
            <a:endParaRPr lang="en-GB" sz="4800" dirty="0">
              <a:solidFill>
                <a:srgbClr val="FF0000"/>
              </a:solidFill>
            </a:endParaRPr>
          </a:p>
        </p:txBody>
      </p:sp>
      <p:sp>
        <p:nvSpPr>
          <p:cNvPr id="20" name="Freeform 19"/>
          <p:cNvSpPr/>
          <p:nvPr/>
        </p:nvSpPr>
        <p:spPr>
          <a:xfrm>
            <a:off x="953990" y="3546699"/>
            <a:ext cx="7272000" cy="5040000"/>
          </a:xfrm>
          <a:custGeom>
            <a:avLst/>
            <a:gdLst>
              <a:gd name="connsiteX0" fmla="*/ 0 w 7595139"/>
              <a:gd name="connsiteY0" fmla="*/ 0 h 4799035"/>
              <a:gd name="connsiteX1" fmla="*/ 7595139 w 7595139"/>
              <a:gd name="connsiteY1" fmla="*/ 0 h 4799035"/>
              <a:gd name="connsiteX2" fmla="*/ 7595139 w 7595139"/>
              <a:gd name="connsiteY2" fmla="*/ 4799035 h 4799035"/>
              <a:gd name="connsiteX3" fmla="*/ 0 w 7595139"/>
              <a:gd name="connsiteY3" fmla="*/ 4799035 h 4799035"/>
              <a:gd name="connsiteX4" fmla="*/ 0 w 7595139"/>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5139" h="4799035">
                <a:moveTo>
                  <a:pt x="0" y="0"/>
                </a:moveTo>
                <a:lnTo>
                  <a:pt x="7595139" y="0"/>
                </a:lnTo>
                <a:lnTo>
                  <a:pt x="7595139" y="4799035"/>
                </a:lnTo>
                <a:lnTo>
                  <a:pt x="0" y="4799035"/>
                </a:lnTo>
                <a:lnTo>
                  <a:pt x="0" y="0"/>
                </a:lnTo>
                <a:close/>
              </a:path>
            </a:pathLst>
          </a:custGeom>
          <a:solidFill>
            <a:schemeClr val="bg1"/>
          </a:solidFill>
          <a:ln>
            <a:solidFill>
              <a:schemeClr val="tx1"/>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MATH201 (Ordinary Differential Equations)</a:t>
            </a:r>
          </a:p>
          <a:p>
            <a:pPr algn="ctr"/>
            <a:r>
              <a:rPr lang="en-GB" sz="2400" dirty="0" smtClean="0"/>
              <a:t>Elementary techniques for the solution of ODE's,</a:t>
            </a:r>
          </a:p>
          <a:p>
            <a:pPr algn="ctr"/>
            <a:r>
              <a:rPr lang="en-GB" sz="2400" dirty="0" smtClean="0"/>
              <a:t>Basic properties of ODE, including main features of  initial value problems and boundary value problems, such as existence &amp; uniqueness of solutions;</a:t>
            </a:r>
          </a:p>
          <a:p>
            <a:pPr algn="ctr"/>
            <a:r>
              <a:rPr lang="en-GB" sz="2400" dirty="0" smtClean="0"/>
              <a:t>The solution of linear systems </a:t>
            </a:r>
          </a:p>
          <a:p>
            <a:pPr algn="ctr"/>
            <a:r>
              <a:rPr lang="en-GB" sz="2400" dirty="0" smtClean="0"/>
              <a:t>(homogeneous &amp; non-homogeneous) </a:t>
            </a:r>
          </a:p>
          <a:p>
            <a:pPr algn="ctr"/>
            <a:r>
              <a:rPr lang="en-GB" sz="2400" dirty="0" smtClean="0"/>
              <a:t>with constant coefficients matrix of size 2 &amp; 3;</a:t>
            </a:r>
          </a:p>
          <a:p>
            <a:pPr algn="ctr"/>
            <a:r>
              <a:rPr lang="en-GB" sz="2400" dirty="0" smtClean="0"/>
              <a:t>A range of applications of ODE.</a:t>
            </a:r>
            <a:endParaRPr lang="en-GB" sz="2400" dirty="0"/>
          </a:p>
        </p:txBody>
      </p:sp>
      <p:sp>
        <p:nvSpPr>
          <p:cNvPr id="21" name="Freeform 20"/>
          <p:cNvSpPr/>
          <p:nvPr/>
        </p:nvSpPr>
        <p:spPr>
          <a:xfrm>
            <a:off x="17647498" y="3546699"/>
            <a:ext cx="7272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FFFF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MATH224 (</a:t>
            </a:r>
            <a:r>
              <a:rPr lang="en-GB" sz="3600" b="1" dirty="0" smtClean="0"/>
              <a:t>Introduction To The Methods Of Applied Mathematics</a:t>
            </a:r>
            <a:r>
              <a:rPr lang="en-GB" sz="3600" b="1" kern="1200" dirty="0" smtClean="0"/>
              <a:t>)</a:t>
            </a:r>
          </a:p>
          <a:p>
            <a:pPr algn="ctr"/>
            <a:r>
              <a:rPr lang="en-GB" sz="2400" dirty="0" smtClean="0"/>
              <a:t>The solution of basic ordinary differential equations, including systems of first order equations;</a:t>
            </a:r>
          </a:p>
          <a:p>
            <a:pPr algn="ctr"/>
            <a:r>
              <a:rPr lang="en-GB" sz="2400" dirty="0" smtClean="0"/>
              <a:t>The concept of Fourier series &amp; their potential application to the solution of both ordinary &amp; partial differential equations;</a:t>
            </a:r>
          </a:p>
          <a:p>
            <a:pPr algn="ctr"/>
            <a:r>
              <a:rPr lang="en-GB" sz="2400" dirty="0" smtClean="0"/>
              <a:t>Solve simple first order partial differential equations;</a:t>
            </a:r>
          </a:p>
          <a:p>
            <a:pPr algn="ctr"/>
            <a:r>
              <a:rPr lang="en-GB" sz="2400" dirty="0" smtClean="0"/>
              <a:t>Solve the basic boundary value problems for 2</a:t>
            </a:r>
            <a:r>
              <a:rPr lang="en-GB" sz="2400" baseline="30000" dirty="0" smtClean="0"/>
              <a:t>nd</a:t>
            </a:r>
            <a:r>
              <a:rPr lang="en-GB" sz="2400" dirty="0" smtClean="0"/>
              <a:t> order linear partial differential equations using the method of separation of variables.</a:t>
            </a:r>
            <a:endParaRPr lang="en-GB" sz="2400" dirty="0"/>
          </a:p>
        </p:txBody>
      </p:sp>
      <p:sp>
        <p:nvSpPr>
          <p:cNvPr id="22" name="Freeform 21"/>
          <p:cNvSpPr/>
          <p:nvPr/>
        </p:nvSpPr>
        <p:spPr>
          <a:xfrm>
            <a:off x="34341006" y="3546699"/>
            <a:ext cx="7272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FFFF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MATH227 (</a:t>
            </a:r>
            <a:r>
              <a:rPr lang="en-GB" sz="3600" b="1" dirty="0" smtClean="0"/>
              <a:t>Mathematical Models: Microeconomics &amp; Population Dynamics</a:t>
            </a:r>
            <a:r>
              <a:rPr lang="en-GB" sz="3600" b="1" kern="1200" dirty="0" smtClean="0"/>
              <a:t>)</a:t>
            </a:r>
          </a:p>
          <a:p>
            <a:pPr algn="ctr"/>
            <a:r>
              <a:rPr lang="en-GB" sz="2400" dirty="0" smtClean="0"/>
              <a:t>Use techniques from several variable calculus in tackling problems in microeconomics.</a:t>
            </a:r>
          </a:p>
          <a:p>
            <a:pPr algn="ctr"/>
            <a:r>
              <a:rPr lang="en-GB" sz="2400" dirty="0" smtClean="0"/>
              <a:t>Use techniques from elementary differential equations in tackling problems in population dynamics.</a:t>
            </a:r>
          </a:p>
          <a:p>
            <a:pPr algn="ctr"/>
            <a:r>
              <a:rPr lang="en-GB" sz="2400" dirty="0" smtClean="0"/>
              <a:t>Apply mathematical modelling methodology in these subject areas</a:t>
            </a:r>
            <a:endParaRPr lang="en-GB" sz="2400" kern="1200" dirty="0" smtClean="0"/>
          </a:p>
          <a:p>
            <a:pPr lvl="0" algn="ctr" defTabSz="800100">
              <a:spcBef>
                <a:spcPct val="0"/>
              </a:spcBef>
              <a:spcAft>
                <a:spcPct val="35000"/>
              </a:spcAft>
            </a:pPr>
            <a:endParaRPr lang="en-GB" sz="2400" kern="1200" dirty="0"/>
          </a:p>
        </p:txBody>
      </p:sp>
      <p:sp>
        <p:nvSpPr>
          <p:cNvPr id="39" name="Freeform 38"/>
          <p:cNvSpPr/>
          <p:nvPr/>
        </p:nvSpPr>
        <p:spPr>
          <a:xfrm>
            <a:off x="25994252" y="3546699"/>
            <a:ext cx="7272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FFFF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MATH225 (</a:t>
            </a:r>
            <a:r>
              <a:rPr lang="en-GB" sz="3600" b="1" dirty="0" smtClean="0"/>
              <a:t>Vector Calculus With Applications In Fluid Mechanics</a:t>
            </a:r>
            <a:r>
              <a:rPr lang="en-GB" sz="3600" b="1" kern="1200" dirty="0" smtClean="0"/>
              <a:t>)</a:t>
            </a:r>
          </a:p>
          <a:p>
            <a:pPr algn="ctr"/>
            <a:r>
              <a:rPr lang="en-GB" sz="2400" dirty="0" smtClean="0"/>
              <a:t>Work confidently with different coordinate systems.</a:t>
            </a:r>
          </a:p>
          <a:p>
            <a:pPr algn="ctr"/>
            <a:r>
              <a:rPr lang="en-GB" sz="2400" dirty="0" smtClean="0"/>
              <a:t>Evaluate line, surface and volume integrals.</a:t>
            </a:r>
          </a:p>
          <a:p>
            <a:pPr algn="ctr"/>
            <a:r>
              <a:rPr lang="en-GB" sz="2400" dirty="0" smtClean="0"/>
              <a:t>Appreciate the need for the operators div, grad &amp; curl together with the associated theorems of Gauss &amp; Stokes.</a:t>
            </a:r>
          </a:p>
          <a:p>
            <a:pPr algn="ctr"/>
            <a:r>
              <a:rPr lang="en-GB" sz="2400" dirty="0" smtClean="0"/>
              <a:t>Recognise the many physical situations that involve the use of vector calculus.</a:t>
            </a:r>
          </a:p>
          <a:p>
            <a:pPr algn="ctr"/>
            <a:r>
              <a:rPr lang="en-GB" sz="2400" dirty="0" smtClean="0"/>
              <a:t>Apply mathematical modelling methodology to formulate and solve simple problems in electromagnetism and </a:t>
            </a:r>
            <a:r>
              <a:rPr lang="en-GB" sz="2400" dirty="0" err="1" smtClean="0"/>
              <a:t>inviscid</a:t>
            </a:r>
            <a:r>
              <a:rPr lang="en-GB" sz="2400" dirty="0" smtClean="0"/>
              <a:t> fluid flow.</a:t>
            </a:r>
            <a:endParaRPr lang="en-GB" sz="2400" dirty="0"/>
          </a:p>
        </p:txBody>
      </p:sp>
      <p:sp>
        <p:nvSpPr>
          <p:cNvPr id="40" name="Freeform 39"/>
          <p:cNvSpPr/>
          <p:nvPr/>
        </p:nvSpPr>
        <p:spPr>
          <a:xfrm>
            <a:off x="9300744" y="3546699"/>
            <a:ext cx="7272000" cy="5040000"/>
          </a:xfrm>
          <a:custGeom>
            <a:avLst/>
            <a:gdLst>
              <a:gd name="connsiteX0" fmla="*/ 0 w 7389264"/>
              <a:gd name="connsiteY0" fmla="*/ 0 h 4799035"/>
              <a:gd name="connsiteX1" fmla="*/ 7389264 w 7389264"/>
              <a:gd name="connsiteY1" fmla="*/ 0 h 4799035"/>
              <a:gd name="connsiteX2" fmla="*/ 7389264 w 7389264"/>
              <a:gd name="connsiteY2" fmla="*/ 4799035 h 4799035"/>
              <a:gd name="connsiteX3" fmla="*/ 0 w 7389264"/>
              <a:gd name="connsiteY3" fmla="*/ 4799035 h 4799035"/>
              <a:gd name="connsiteX4" fmla="*/ 0 w 7389264"/>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89264" h="4799035">
                <a:moveTo>
                  <a:pt x="0" y="0"/>
                </a:moveTo>
                <a:lnTo>
                  <a:pt x="7389264" y="0"/>
                </a:lnTo>
                <a:lnTo>
                  <a:pt x="7389264" y="4799035"/>
                </a:lnTo>
                <a:lnTo>
                  <a:pt x="0" y="4799035"/>
                </a:lnTo>
                <a:lnTo>
                  <a:pt x="0" y="0"/>
                </a:lnTo>
                <a:close/>
              </a:path>
            </a:pathLst>
          </a:custGeom>
          <a:solidFill>
            <a:srgbClr val="00B0F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MATH206 (Group Project Module)</a:t>
            </a:r>
          </a:p>
          <a:p>
            <a:pPr lvl="0" algn="ctr"/>
            <a:r>
              <a:rPr lang="en-GB" sz="2400" dirty="0" smtClean="0"/>
              <a:t>Work effectively in groups, and delegate common tasks.</a:t>
            </a:r>
          </a:p>
          <a:p>
            <a:pPr lvl="0" algn="ctr"/>
            <a:r>
              <a:rPr lang="en-GB" sz="2400" dirty="0" smtClean="0"/>
              <a:t>Write substantial mathematical documents in an accessible form.</a:t>
            </a:r>
          </a:p>
          <a:p>
            <a:pPr lvl="0" algn="ctr"/>
            <a:r>
              <a:rPr lang="en-GB" sz="2400" dirty="0" smtClean="0"/>
              <a:t>Give coherent verbal presentations of more advanced mathematical topics.</a:t>
            </a:r>
          </a:p>
          <a:p>
            <a:pPr lvl="0" algn="ctr"/>
            <a:r>
              <a:rPr lang="en-GB" sz="2400" dirty="0" smtClean="0"/>
              <a:t>Appreciate how mathematical techniques can be applied in a variety of different contexts.</a:t>
            </a:r>
            <a:endParaRPr lang="en-GB" sz="2400" dirty="0"/>
          </a:p>
        </p:txBody>
      </p:sp>
      <p:sp>
        <p:nvSpPr>
          <p:cNvPr id="46" name="Freeform 45"/>
          <p:cNvSpPr/>
          <p:nvPr/>
        </p:nvSpPr>
        <p:spPr>
          <a:xfrm>
            <a:off x="953990" y="19448766"/>
            <a:ext cx="7272000" cy="5040000"/>
          </a:xfrm>
          <a:custGeom>
            <a:avLst/>
            <a:gdLst>
              <a:gd name="connsiteX0" fmla="*/ 0 w 7595139"/>
              <a:gd name="connsiteY0" fmla="*/ 0 h 4799035"/>
              <a:gd name="connsiteX1" fmla="*/ 7595139 w 7595139"/>
              <a:gd name="connsiteY1" fmla="*/ 0 h 4799035"/>
              <a:gd name="connsiteX2" fmla="*/ 7595139 w 7595139"/>
              <a:gd name="connsiteY2" fmla="*/ 4799035 h 4799035"/>
              <a:gd name="connsiteX3" fmla="*/ 0 w 7595139"/>
              <a:gd name="connsiteY3" fmla="*/ 4799035 h 4799035"/>
              <a:gd name="connsiteX4" fmla="*/ 0 w 7595139"/>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5139" h="4799035">
                <a:moveTo>
                  <a:pt x="0" y="0"/>
                </a:moveTo>
                <a:lnTo>
                  <a:pt x="7595139" y="0"/>
                </a:lnTo>
                <a:lnTo>
                  <a:pt x="7595139" y="4799035"/>
                </a:lnTo>
                <a:lnTo>
                  <a:pt x="0" y="4799035"/>
                </a:lnTo>
                <a:lnTo>
                  <a:pt x="0" y="0"/>
                </a:lnTo>
                <a:close/>
              </a:path>
            </a:pathLst>
          </a:custGeom>
          <a:solidFill>
            <a:srgbClr val="92D05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MATH265 (</a:t>
            </a:r>
            <a:r>
              <a:rPr lang="en-GB" sz="3600" b="1" dirty="0" smtClean="0"/>
              <a:t>Measure Theory And Probability </a:t>
            </a:r>
            <a:r>
              <a:rPr lang="en-GB" sz="3600" b="1" kern="1200" dirty="0" smtClean="0"/>
              <a:t>)</a:t>
            </a:r>
          </a:p>
          <a:p>
            <a:pPr algn="ctr"/>
            <a:r>
              <a:rPr lang="en-GB" sz="2400" dirty="0" smtClean="0"/>
              <a:t>master the basic results about measures, measurable functions, </a:t>
            </a:r>
            <a:r>
              <a:rPr lang="en-GB" sz="2400" dirty="0" err="1" smtClean="0"/>
              <a:t>Lebesgue</a:t>
            </a:r>
            <a:r>
              <a:rPr lang="en-GB" sz="2400" dirty="0" smtClean="0"/>
              <a:t> integrals and their properties; </a:t>
            </a:r>
          </a:p>
          <a:p>
            <a:pPr algn="ctr"/>
            <a:r>
              <a:rPr lang="en-GB" sz="2400" dirty="0" smtClean="0"/>
              <a:t>to understand deeply the rigorous foundations of the probability theory; </a:t>
            </a:r>
          </a:p>
          <a:p>
            <a:pPr algn="ctr"/>
            <a:r>
              <a:rPr lang="en-GB" sz="2400" dirty="0" smtClean="0"/>
              <a:t>to know certain applications of the measure theory to probability and financial mathematics. .</a:t>
            </a:r>
            <a:endParaRPr lang="en-GB" sz="2400" dirty="0"/>
          </a:p>
        </p:txBody>
      </p:sp>
      <p:sp>
        <p:nvSpPr>
          <p:cNvPr id="47" name="Freeform 46"/>
          <p:cNvSpPr/>
          <p:nvPr/>
        </p:nvSpPr>
        <p:spPr>
          <a:xfrm>
            <a:off x="17667758" y="19448766"/>
            <a:ext cx="7272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92D05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MATH267 (</a:t>
            </a:r>
            <a:r>
              <a:rPr lang="en-GB" sz="3600" b="1" dirty="0" smtClean="0"/>
              <a:t>Financial Mathematics </a:t>
            </a:r>
            <a:r>
              <a:rPr lang="en-GB" sz="3600" b="1" cap="all" dirty="0" smtClean="0"/>
              <a:t>I</a:t>
            </a:r>
            <a:r>
              <a:rPr lang="en-GB" sz="3600" b="1" kern="1200" dirty="0" smtClean="0"/>
              <a:t>)</a:t>
            </a:r>
          </a:p>
          <a:p>
            <a:pPr algn="ctr"/>
            <a:r>
              <a:rPr lang="en-GB" sz="2400" dirty="0" smtClean="0"/>
              <a:t>Time value of money </a:t>
            </a:r>
          </a:p>
          <a:p>
            <a:pPr algn="ctr"/>
            <a:r>
              <a:rPr lang="en-GB" sz="2400" dirty="0" smtClean="0"/>
              <a:t>Annuities </a:t>
            </a:r>
          </a:p>
          <a:p>
            <a:pPr algn="ctr"/>
            <a:r>
              <a:rPr lang="en-GB" sz="2400" dirty="0" smtClean="0"/>
              <a:t>Loans and the equation of value </a:t>
            </a:r>
          </a:p>
          <a:p>
            <a:pPr algn="ctr"/>
            <a:r>
              <a:rPr lang="en-GB" sz="2400" dirty="0" smtClean="0"/>
              <a:t>Cash flow models &amp; Investment projects </a:t>
            </a:r>
          </a:p>
          <a:p>
            <a:pPr algn="ctr"/>
            <a:r>
              <a:rPr lang="en-GB" sz="2400" dirty="0" smtClean="0"/>
              <a:t>Bonds, Fixed interest security &amp; index-linked security </a:t>
            </a:r>
          </a:p>
          <a:p>
            <a:pPr algn="ctr"/>
            <a:r>
              <a:rPr lang="en-GB" sz="2400" dirty="0" smtClean="0"/>
              <a:t>Term structure of interest rates &amp; </a:t>
            </a:r>
          </a:p>
          <a:p>
            <a:pPr algn="ctr"/>
            <a:r>
              <a:rPr lang="en-GB" sz="2400" dirty="0" smtClean="0"/>
              <a:t>Stochastic  interest rates models </a:t>
            </a:r>
            <a:endParaRPr lang="en-GB" sz="2400" dirty="0"/>
          </a:p>
        </p:txBody>
      </p:sp>
      <p:sp>
        <p:nvSpPr>
          <p:cNvPr id="48" name="Freeform 47"/>
          <p:cNvSpPr/>
          <p:nvPr/>
        </p:nvSpPr>
        <p:spPr>
          <a:xfrm>
            <a:off x="34401770" y="19448766"/>
            <a:ext cx="7272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00B0F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EDUC500 (</a:t>
            </a:r>
            <a:r>
              <a:rPr lang="en-GB" sz="3600" b="1" dirty="0" smtClean="0"/>
              <a:t>Mathematics  In Schools</a:t>
            </a:r>
            <a:r>
              <a:rPr lang="en-GB" sz="3600" b="1" kern="1200" dirty="0" smtClean="0"/>
              <a:t>)</a:t>
            </a:r>
          </a:p>
          <a:p>
            <a:pPr algn="ctr"/>
            <a:r>
              <a:rPr lang="en-GB" sz="2400" dirty="0" smtClean="0"/>
              <a:t>insight into children's mathematical thinking;</a:t>
            </a:r>
          </a:p>
          <a:p>
            <a:pPr algn="ctr"/>
            <a:r>
              <a:rPr lang="en-GB" sz="2400" dirty="0" smtClean="0"/>
              <a:t>growing confidence in working with pupils;</a:t>
            </a:r>
          </a:p>
          <a:p>
            <a:pPr lvl="0" algn="ctr"/>
            <a:r>
              <a:rPr lang="en-GB" sz="2400" dirty="0" smtClean="0"/>
              <a:t>an informed view of the role of secondary mathematics teachers and of the environment in which they work;</a:t>
            </a:r>
          </a:p>
          <a:p>
            <a:pPr lvl="0" algn="ctr"/>
            <a:r>
              <a:rPr lang="en-GB" sz="2400" dirty="0" smtClean="0"/>
              <a:t>Experience in the use of computers for word-processing.</a:t>
            </a:r>
          </a:p>
          <a:p>
            <a:pPr lvl="0" algn="ctr" defTabSz="800100">
              <a:spcBef>
                <a:spcPct val="0"/>
              </a:spcBef>
              <a:spcAft>
                <a:spcPct val="35000"/>
              </a:spcAft>
            </a:pPr>
            <a:endParaRPr lang="en-GB" sz="2400" kern="1200" dirty="0"/>
          </a:p>
        </p:txBody>
      </p:sp>
      <p:sp>
        <p:nvSpPr>
          <p:cNvPr id="49" name="Freeform 48"/>
          <p:cNvSpPr/>
          <p:nvPr/>
        </p:nvSpPr>
        <p:spPr>
          <a:xfrm>
            <a:off x="26034764" y="19448766"/>
            <a:ext cx="7272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92D05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MATH268 (</a:t>
            </a:r>
            <a:r>
              <a:rPr lang="en-GB" sz="3600" b="1" dirty="0" smtClean="0"/>
              <a:t>Operational Research: Probabilistic Models</a:t>
            </a:r>
            <a:r>
              <a:rPr lang="en-GB" sz="3600" b="1" kern="1200" dirty="0" smtClean="0"/>
              <a:t>)</a:t>
            </a:r>
          </a:p>
          <a:p>
            <a:pPr algn="ctr"/>
            <a:r>
              <a:rPr lang="en-GB" sz="2400" dirty="0" smtClean="0"/>
              <a:t>be familiar with a range of techniques for solving probabilistic problems arising in OR and Mathematical Finance.</a:t>
            </a:r>
            <a:endParaRPr lang="en-GB" sz="2400" kern="1200" dirty="0"/>
          </a:p>
        </p:txBody>
      </p:sp>
      <p:sp>
        <p:nvSpPr>
          <p:cNvPr id="50" name="Freeform 49"/>
          <p:cNvSpPr/>
          <p:nvPr/>
        </p:nvSpPr>
        <p:spPr>
          <a:xfrm>
            <a:off x="9300752" y="19448766"/>
            <a:ext cx="7272000" cy="5040000"/>
          </a:xfrm>
          <a:custGeom>
            <a:avLst/>
            <a:gdLst>
              <a:gd name="connsiteX0" fmla="*/ 0 w 7389264"/>
              <a:gd name="connsiteY0" fmla="*/ 0 h 4799035"/>
              <a:gd name="connsiteX1" fmla="*/ 7389264 w 7389264"/>
              <a:gd name="connsiteY1" fmla="*/ 0 h 4799035"/>
              <a:gd name="connsiteX2" fmla="*/ 7389264 w 7389264"/>
              <a:gd name="connsiteY2" fmla="*/ 4799035 h 4799035"/>
              <a:gd name="connsiteX3" fmla="*/ 0 w 7389264"/>
              <a:gd name="connsiteY3" fmla="*/ 4799035 h 4799035"/>
              <a:gd name="connsiteX4" fmla="*/ 0 w 7389264"/>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89264" h="4799035">
                <a:moveTo>
                  <a:pt x="0" y="0"/>
                </a:moveTo>
                <a:lnTo>
                  <a:pt x="7389264" y="0"/>
                </a:lnTo>
                <a:lnTo>
                  <a:pt x="7389264" y="4799035"/>
                </a:lnTo>
                <a:lnTo>
                  <a:pt x="0" y="4799035"/>
                </a:lnTo>
                <a:lnTo>
                  <a:pt x="0" y="0"/>
                </a:lnTo>
                <a:close/>
              </a:path>
            </a:pathLst>
          </a:custGeom>
          <a:solidFill>
            <a:srgbClr val="FFFF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algn="ctr"/>
            <a:r>
              <a:rPr lang="en-GB" sz="3600" b="1" kern="1200" dirty="0" smtClean="0"/>
              <a:t>MATH266 (</a:t>
            </a:r>
            <a:r>
              <a:rPr lang="en-GB" sz="3600" b="1" dirty="0" smtClean="0"/>
              <a:t>Numerical Analysis, Solution Of Linear Equations</a:t>
            </a:r>
            <a:r>
              <a:rPr lang="en-GB" sz="3600" b="1" kern="1200" dirty="0" smtClean="0"/>
              <a:t>)</a:t>
            </a:r>
          </a:p>
          <a:p>
            <a:pPr algn="ctr"/>
            <a:r>
              <a:rPr lang="en-GB" sz="2400" dirty="0" smtClean="0"/>
              <a:t>apply numerical methods in a number of different contexts;</a:t>
            </a:r>
          </a:p>
          <a:p>
            <a:pPr algn="ctr"/>
            <a:r>
              <a:rPr lang="en-GB" sz="2400" dirty="0" smtClean="0"/>
              <a:t>solve systems of linear &amp; nonlinear algebraic equations to specified precision; </a:t>
            </a:r>
          </a:p>
          <a:p>
            <a:pPr algn="ctr"/>
            <a:r>
              <a:rPr lang="en-GB" sz="2400" dirty="0" smtClean="0"/>
              <a:t>compute </a:t>
            </a:r>
            <a:r>
              <a:rPr lang="en-GB" sz="2400" dirty="0" err="1" smtClean="0"/>
              <a:t>eigenvalues</a:t>
            </a:r>
            <a:r>
              <a:rPr lang="en-GB" sz="2400" dirty="0" smtClean="0"/>
              <a:t> &amp; eigenvectors by the power method;</a:t>
            </a:r>
          </a:p>
          <a:p>
            <a:pPr algn="ctr"/>
            <a:r>
              <a:rPr lang="en-GB" sz="2400" dirty="0" smtClean="0"/>
              <a:t>solve boundary value &amp; initial  problems to finite precision;</a:t>
            </a:r>
          </a:p>
          <a:p>
            <a:pPr algn="ctr"/>
            <a:r>
              <a:rPr lang="en-GB" sz="2400" dirty="0" smtClean="0"/>
              <a:t>develop </a:t>
            </a:r>
            <a:r>
              <a:rPr lang="en-GB" sz="2400" dirty="0" err="1" smtClean="0"/>
              <a:t>quadrature</a:t>
            </a:r>
            <a:r>
              <a:rPr lang="en-GB" sz="2400" dirty="0" smtClean="0"/>
              <a:t> methods for numerical integration.</a:t>
            </a:r>
            <a:endParaRPr lang="en-GB" sz="2400" dirty="0"/>
          </a:p>
        </p:txBody>
      </p:sp>
      <p:cxnSp>
        <p:nvCxnSpPr>
          <p:cNvPr id="52" name="Straight Connector 51"/>
          <p:cNvCxnSpPr/>
          <p:nvPr/>
        </p:nvCxnSpPr>
        <p:spPr>
          <a:xfrm flipV="1">
            <a:off x="1242022" y="25077091"/>
            <a:ext cx="40756528"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
        <p:nvSpPr>
          <p:cNvPr id="33" name="Freeform 32"/>
          <p:cNvSpPr/>
          <p:nvPr/>
        </p:nvSpPr>
        <p:spPr>
          <a:xfrm>
            <a:off x="9594950" y="25932723"/>
            <a:ext cx="6480000" cy="927240"/>
          </a:xfrm>
          <a:custGeom>
            <a:avLst/>
            <a:gdLst>
              <a:gd name="connsiteX0" fmla="*/ 0 w 7366195"/>
              <a:gd name="connsiteY0" fmla="*/ 0 h 3485980"/>
              <a:gd name="connsiteX1" fmla="*/ 7366195 w 7366195"/>
              <a:gd name="connsiteY1" fmla="*/ 0 h 3485980"/>
              <a:gd name="connsiteX2" fmla="*/ 7366195 w 7366195"/>
              <a:gd name="connsiteY2" fmla="*/ 3485980 h 3485980"/>
              <a:gd name="connsiteX3" fmla="*/ 0 w 7366195"/>
              <a:gd name="connsiteY3" fmla="*/ 3485980 h 3485980"/>
              <a:gd name="connsiteX4" fmla="*/ 0 w 7366195"/>
              <a:gd name="connsiteY4" fmla="*/ 0 h 3485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195" h="3485980">
                <a:moveTo>
                  <a:pt x="0" y="0"/>
                </a:moveTo>
                <a:lnTo>
                  <a:pt x="7366195" y="0"/>
                </a:lnTo>
                <a:lnTo>
                  <a:pt x="7366195" y="3485980"/>
                </a:lnTo>
                <a:lnTo>
                  <a:pt x="0" y="3485980"/>
                </a:lnTo>
                <a:lnTo>
                  <a:pt x="0" y="0"/>
                </a:lnTo>
                <a:close/>
              </a:path>
            </a:pathLst>
          </a:custGeom>
          <a:no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ct val="35000"/>
              </a:spcAft>
            </a:pPr>
            <a:endParaRPr lang="en-GB" sz="2400" dirty="0" smtClean="0"/>
          </a:p>
          <a:p>
            <a:pPr lvl="0" algn="ctr" defTabSz="800100">
              <a:spcBef>
                <a:spcPct val="0"/>
              </a:spcBef>
              <a:spcAft>
                <a:spcPct val="35000"/>
              </a:spcAft>
            </a:pPr>
            <a:r>
              <a:rPr lang="en-GB" sz="2400" b="1" dirty="0" smtClean="0"/>
              <a:t>Computer Science Modules Available:</a:t>
            </a:r>
          </a:p>
          <a:p>
            <a:pPr lvl="0" algn="ctr" defTabSz="800100">
              <a:spcBef>
                <a:spcPct val="0"/>
              </a:spcBef>
              <a:spcAft>
                <a:spcPct val="35000"/>
              </a:spcAft>
            </a:pPr>
            <a:r>
              <a:rPr lang="fr-FR" sz="2400" dirty="0" smtClean="0"/>
              <a:t>(GG14 </a:t>
            </a:r>
            <a:r>
              <a:rPr lang="fr-FR" sz="2400" dirty="0" smtClean="0"/>
              <a:t>&amp; G1R9 ONLY</a:t>
            </a:r>
            <a:r>
              <a:rPr lang="fr-FR" sz="2400" dirty="0" smtClean="0"/>
              <a:t>)</a:t>
            </a:r>
          </a:p>
        </p:txBody>
      </p:sp>
      <p:sp>
        <p:nvSpPr>
          <p:cNvPr id="36" name="Freeform 35"/>
          <p:cNvSpPr/>
          <p:nvPr/>
        </p:nvSpPr>
        <p:spPr>
          <a:xfrm>
            <a:off x="18019886" y="25788707"/>
            <a:ext cx="6480000" cy="927240"/>
          </a:xfrm>
          <a:custGeom>
            <a:avLst/>
            <a:gdLst>
              <a:gd name="connsiteX0" fmla="*/ 0 w 7366195"/>
              <a:gd name="connsiteY0" fmla="*/ 0 h 3485980"/>
              <a:gd name="connsiteX1" fmla="*/ 7366195 w 7366195"/>
              <a:gd name="connsiteY1" fmla="*/ 0 h 3485980"/>
              <a:gd name="connsiteX2" fmla="*/ 7366195 w 7366195"/>
              <a:gd name="connsiteY2" fmla="*/ 3485980 h 3485980"/>
              <a:gd name="connsiteX3" fmla="*/ 0 w 7366195"/>
              <a:gd name="connsiteY3" fmla="*/ 3485980 h 3485980"/>
              <a:gd name="connsiteX4" fmla="*/ 0 w 7366195"/>
              <a:gd name="connsiteY4" fmla="*/ 0 h 3485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195" h="3485980">
                <a:moveTo>
                  <a:pt x="0" y="0"/>
                </a:moveTo>
                <a:lnTo>
                  <a:pt x="7366195" y="0"/>
                </a:lnTo>
                <a:lnTo>
                  <a:pt x="7366195" y="3485980"/>
                </a:lnTo>
                <a:lnTo>
                  <a:pt x="0" y="3485980"/>
                </a:lnTo>
                <a:lnTo>
                  <a:pt x="0" y="0"/>
                </a:lnTo>
                <a:close/>
              </a:path>
            </a:pathLst>
          </a:custGeom>
          <a:no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ct val="35000"/>
              </a:spcAft>
            </a:pPr>
            <a:endParaRPr lang="en-GB" sz="2400" dirty="0" smtClean="0"/>
          </a:p>
          <a:p>
            <a:pPr lvl="0" algn="ctr" defTabSz="800100">
              <a:spcBef>
                <a:spcPct val="0"/>
              </a:spcBef>
              <a:spcAft>
                <a:spcPct val="35000"/>
              </a:spcAft>
            </a:pPr>
            <a:r>
              <a:rPr lang="en-GB" sz="2400" b="1" dirty="0" smtClean="0"/>
              <a:t>Economics  &amp; Finance Modules Available:</a:t>
            </a:r>
          </a:p>
          <a:p>
            <a:pPr lvl="0" algn="ctr" defTabSz="800100">
              <a:spcBef>
                <a:spcPct val="0"/>
              </a:spcBef>
              <a:spcAft>
                <a:spcPct val="35000"/>
              </a:spcAft>
            </a:pPr>
            <a:r>
              <a:rPr lang="en-GB" sz="2400" dirty="0" smtClean="0"/>
              <a:t>(G1N3, GN11 &amp; GL11 ONLY)</a:t>
            </a:r>
          </a:p>
        </p:txBody>
      </p:sp>
      <p:sp>
        <p:nvSpPr>
          <p:cNvPr id="51" name="Freeform 50"/>
          <p:cNvSpPr/>
          <p:nvPr/>
        </p:nvSpPr>
        <p:spPr>
          <a:xfrm>
            <a:off x="881982" y="26229619"/>
            <a:ext cx="7200000" cy="3600000"/>
          </a:xfrm>
          <a:custGeom>
            <a:avLst/>
            <a:gdLst>
              <a:gd name="connsiteX0" fmla="*/ 0 w 7056487"/>
              <a:gd name="connsiteY0" fmla="*/ 0 h 3004038"/>
              <a:gd name="connsiteX1" fmla="*/ 7056487 w 7056487"/>
              <a:gd name="connsiteY1" fmla="*/ 0 h 3004038"/>
              <a:gd name="connsiteX2" fmla="*/ 7056487 w 7056487"/>
              <a:gd name="connsiteY2" fmla="*/ 3004038 h 3004038"/>
              <a:gd name="connsiteX3" fmla="*/ 0 w 7056487"/>
              <a:gd name="connsiteY3" fmla="*/ 3004038 h 3004038"/>
              <a:gd name="connsiteX4" fmla="*/ 0 w 7056487"/>
              <a:gd name="connsiteY4" fmla="*/ 0 h 3004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6487" h="3004038">
                <a:moveTo>
                  <a:pt x="0" y="0"/>
                </a:moveTo>
                <a:lnTo>
                  <a:pt x="7056487" y="0"/>
                </a:lnTo>
                <a:lnTo>
                  <a:pt x="7056487" y="3004038"/>
                </a:lnTo>
                <a:lnTo>
                  <a:pt x="0" y="3004038"/>
                </a:lnTo>
                <a:lnTo>
                  <a:pt x="0" y="0"/>
                </a:lnTo>
                <a:close/>
              </a:path>
            </a:pathLst>
          </a:custGeom>
          <a:solidFill>
            <a:srgbClr val="CC66FF"/>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3" spcCol="1270" anchor="ctr" anchorCtr="0">
            <a:noAutofit/>
          </a:bodyPr>
          <a:lstStyle/>
          <a:p>
            <a:pPr lvl="0" algn="ctr" defTabSz="800100">
              <a:spcBef>
                <a:spcPct val="0"/>
              </a:spcBef>
              <a:spcAft>
                <a:spcPct val="35000"/>
              </a:spcAft>
            </a:pPr>
            <a:endParaRPr lang="fr-FR" sz="2400" dirty="0" smtClean="0"/>
          </a:p>
          <a:p>
            <a:pPr lvl="0" algn="ctr" defTabSz="800100">
              <a:spcBef>
                <a:spcPct val="0"/>
              </a:spcBef>
              <a:spcAft>
                <a:spcPct val="35000"/>
              </a:spcAft>
            </a:pPr>
            <a:endParaRPr lang="fr-FR" sz="2400" dirty="0" smtClean="0"/>
          </a:p>
          <a:p>
            <a:pPr lvl="0" algn="ctr" defTabSz="800100">
              <a:spcBef>
                <a:spcPct val="0"/>
              </a:spcBef>
              <a:spcAft>
                <a:spcPct val="35000"/>
              </a:spcAft>
            </a:pPr>
            <a:r>
              <a:rPr lang="fr-FR" sz="2400" dirty="0" smtClean="0"/>
              <a:t>PHIL207</a:t>
            </a:r>
          </a:p>
          <a:p>
            <a:pPr lvl="0" algn="ctr" defTabSz="800100">
              <a:spcBef>
                <a:spcPct val="0"/>
              </a:spcBef>
              <a:spcAft>
                <a:spcPct val="35000"/>
              </a:spcAft>
            </a:pPr>
            <a:r>
              <a:rPr lang="fr-FR" sz="2400" kern="1200" dirty="0" smtClean="0"/>
              <a:t>PHIL212</a:t>
            </a:r>
          </a:p>
          <a:p>
            <a:pPr lvl="0" algn="ctr" defTabSz="800100">
              <a:spcBef>
                <a:spcPct val="0"/>
              </a:spcBef>
              <a:spcAft>
                <a:spcPct val="35000"/>
              </a:spcAft>
            </a:pPr>
            <a:r>
              <a:rPr lang="fr-FR" sz="2400" dirty="0" smtClean="0"/>
              <a:t>PHIL215</a:t>
            </a:r>
          </a:p>
          <a:p>
            <a:pPr lvl="0" algn="ctr" defTabSz="800100">
              <a:spcBef>
                <a:spcPct val="0"/>
              </a:spcBef>
              <a:spcAft>
                <a:spcPct val="35000"/>
              </a:spcAft>
            </a:pPr>
            <a:endParaRPr lang="fr-FR" sz="2400" kern="1200" dirty="0" smtClean="0"/>
          </a:p>
          <a:p>
            <a:pPr lvl="0" algn="ctr" defTabSz="800100">
              <a:spcBef>
                <a:spcPct val="0"/>
              </a:spcBef>
              <a:spcAft>
                <a:spcPct val="35000"/>
              </a:spcAft>
            </a:pPr>
            <a:endParaRPr lang="fr-FR" sz="2400" dirty="0" smtClean="0"/>
          </a:p>
          <a:p>
            <a:pPr lvl="0" algn="ctr" defTabSz="800100">
              <a:spcBef>
                <a:spcPct val="0"/>
              </a:spcBef>
              <a:spcAft>
                <a:spcPct val="35000"/>
              </a:spcAft>
            </a:pPr>
            <a:endParaRPr lang="fr-FR" sz="2400" kern="1200" dirty="0" smtClean="0"/>
          </a:p>
          <a:p>
            <a:pPr lvl="0" algn="ctr" defTabSz="800100">
              <a:spcBef>
                <a:spcPct val="0"/>
              </a:spcBef>
              <a:spcAft>
                <a:spcPct val="35000"/>
              </a:spcAft>
            </a:pPr>
            <a:endParaRPr lang="fr-FR" sz="2400" dirty="0" smtClean="0"/>
          </a:p>
          <a:p>
            <a:pPr lvl="0" algn="ctr" defTabSz="800100">
              <a:spcBef>
                <a:spcPct val="0"/>
              </a:spcBef>
              <a:spcAft>
                <a:spcPct val="35000"/>
              </a:spcAft>
            </a:pPr>
            <a:r>
              <a:rPr lang="fr-FR" sz="2400" kern="1200" dirty="0" smtClean="0"/>
              <a:t>PHIL219</a:t>
            </a:r>
          </a:p>
          <a:p>
            <a:pPr lvl="0" algn="ctr" defTabSz="800100">
              <a:spcBef>
                <a:spcPct val="0"/>
              </a:spcBef>
              <a:spcAft>
                <a:spcPct val="35000"/>
              </a:spcAft>
            </a:pPr>
            <a:r>
              <a:rPr lang="fr-FR" sz="2400" dirty="0" smtClean="0"/>
              <a:t>PHIL227</a:t>
            </a:r>
          </a:p>
          <a:p>
            <a:pPr lvl="0" algn="ctr" defTabSz="800100">
              <a:spcBef>
                <a:spcPct val="0"/>
              </a:spcBef>
              <a:spcAft>
                <a:spcPct val="35000"/>
              </a:spcAft>
            </a:pPr>
            <a:r>
              <a:rPr lang="fr-FR" sz="2400" kern="1200" dirty="0" smtClean="0"/>
              <a:t>PHIL228</a:t>
            </a:r>
          </a:p>
          <a:p>
            <a:pPr lvl="0" algn="ctr" defTabSz="800100">
              <a:spcBef>
                <a:spcPct val="0"/>
              </a:spcBef>
              <a:spcAft>
                <a:spcPct val="35000"/>
              </a:spcAft>
            </a:pPr>
            <a:endParaRPr lang="fr-FR" sz="2400" dirty="0" smtClean="0"/>
          </a:p>
          <a:p>
            <a:pPr lvl="0" algn="ctr" defTabSz="800100">
              <a:spcBef>
                <a:spcPct val="0"/>
              </a:spcBef>
              <a:spcAft>
                <a:spcPct val="35000"/>
              </a:spcAft>
            </a:pPr>
            <a:endParaRPr lang="fr-FR" sz="2400" dirty="0" smtClean="0"/>
          </a:p>
          <a:p>
            <a:pPr lvl="0" algn="ctr" defTabSz="800100">
              <a:spcBef>
                <a:spcPct val="0"/>
              </a:spcBef>
              <a:spcAft>
                <a:spcPct val="35000"/>
              </a:spcAft>
            </a:pPr>
            <a:endParaRPr lang="fr-FR" sz="2400" dirty="0" smtClean="0"/>
          </a:p>
          <a:p>
            <a:pPr lvl="0" algn="ctr" defTabSz="800100">
              <a:spcBef>
                <a:spcPct val="0"/>
              </a:spcBef>
              <a:spcAft>
                <a:spcPct val="35000"/>
              </a:spcAft>
            </a:pPr>
            <a:endParaRPr lang="fr-FR" sz="2400" dirty="0" smtClean="0"/>
          </a:p>
          <a:p>
            <a:pPr lvl="0" algn="ctr" defTabSz="800100">
              <a:spcBef>
                <a:spcPct val="0"/>
              </a:spcBef>
              <a:spcAft>
                <a:spcPct val="35000"/>
              </a:spcAft>
            </a:pPr>
            <a:r>
              <a:rPr lang="fr-FR" sz="2400" dirty="0" smtClean="0"/>
              <a:t>PHIL236</a:t>
            </a:r>
          </a:p>
          <a:p>
            <a:pPr lvl="0" algn="ctr" defTabSz="800100">
              <a:spcBef>
                <a:spcPct val="0"/>
              </a:spcBef>
              <a:spcAft>
                <a:spcPct val="35000"/>
              </a:spcAft>
            </a:pPr>
            <a:r>
              <a:rPr lang="fr-FR" sz="2400" kern="1200" dirty="0" smtClean="0"/>
              <a:t>PHIL237</a:t>
            </a:r>
          </a:p>
          <a:p>
            <a:pPr lvl="0" algn="ctr" defTabSz="800100">
              <a:spcBef>
                <a:spcPct val="0"/>
              </a:spcBef>
              <a:spcAft>
                <a:spcPct val="35000"/>
              </a:spcAft>
            </a:pPr>
            <a:r>
              <a:rPr lang="fr-FR" sz="2400" dirty="0" smtClean="0"/>
              <a:t>PHIL239</a:t>
            </a:r>
            <a:endParaRPr lang="en-GB" sz="2400" kern="1200" dirty="0"/>
          </a:p>
        </p:txBody>
      </p:sp>
      <p:sp>
        <p:nvSpPr>
          <p:cNvPr id="53" name="Freeform 52"/>
          <p:cNvSpPr/>
          <p:nvPr/>
        </p:nvSpPr>
        <p:spPr>
          <a:xfrm>
            <a:off x="1104180" y="26085123"/>
            <a:ext cx="6480000" cy="927240"/>
          </a:xfrm>
          <a:custGeom>
            <a:avLst/>
            <a:gdLst>
              <a:gd name="connsiteX0" fmla="*/ 0 w 7366195"/>
              <a:gd name="connsiteY0" fmla="*/ 0 h 3485980"/>
              <a:gd name="connsiteX1" fmla="*/ 7366195 w 7366195"/>
              <a:gd name="connsiteY1" fmla="*/ 0 h 3485980"/>
              <a:gd name="connsiteX2" fmla="*/ 7366195 w 7366195"/>
              <a:gd name="connsiteY2" fmla="*/ 3485980 h 3485980"/>
              <a:gd name="connsiteX3" fmla="*/ 0 w 7366195"/>
              <a:gd name="connsiteY3" fmla="*/ 3485980 h 3485980"/>
              <a:gd name="connsiteX4" fmla="*/ 0 w 7366195"/>
              <a:gd name="connsiteY4" fmla="*/ 0 h 3485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195" h="3485980">
                <a:moveTo>
                  <a:pt x="0" y="0"/>
                </a:moveTo>
                <a:lnTo>
                  <a:pt x="7366195" y="0"/>
                </a:lnTo>
                <a:lnTo>
                  <a:pt x="7366195" y="3485980"/>
                </a:lnTo>
                <a:lnTo>
                  <a:pt x="0" y="3485980"/>
                </a:lnTo>
                <a:lnTo>
                  <a:pt x="0" y="0"/>
                </a:lnTo>
                <a:close/>
              </a:path>
            </a:pathLst>
          </a:custGeom>
          <a:no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ct val="35000"/>
              </a:spcAft>
            </a:pPr>
            <a:endParaRPr lang="en-GB" sz="2400" dirty="0" smtClean="0"/>
          </a:p>
          <a:p>
            <a:pPr lvl="0" algn="ctr" defTabSz="800100">
              <a:spcBef>
                <a:spcPct val="0"/>
              </a:spcBef>
              <a:spcAft>
                <a:spcPct val="35000"/>
              </a:spcAft>
            </a:pPr>
            <a:r>
              <a:rPr lang="en-GB" sz="2400" b="1" dirty="0" smtClean="0"/>
              <a:t>Philosophy  </a:t>
            </a:r>
            <a:r>
              <a:rPr lang="en-GB" sz="2400" b="1" dirty="0" smtClean="0"/>
              <a:t>Modules Available:</a:t>
            </a:r>
          </a:p>
          <a:p>
            <a:pPr lvl="0" algn="ctr" defTabSz="800100">
              <a:spcBef>
                <a:spcPct val="0"/>
              </a:spcBef>
              <a:spcAft>
                <a:spcPct val="35000"/>
              </a:spcAft>
            </a:pPr>
            <a:r>
              <a:rPr lang="fr-FR" sz="2400" dirty="0" smtClean="0"/>
              <a:t>(GV15 ONLY</a:t>
            </a:r>
            <a:r>
              <a:rPr lang="fr-FR" sz="2400" dirty="0" smtClean="0"/>
              <a:t>)</a:t>
            </a:r>
          </a:p>
        </p:txBody>
      </p:sp>
      <p:sp>
        <p:nvSpPr>
          <p:cNvPr id="38" name="TextBox 37"/>
          <p:cNvSpPr txBox="1"/>
          <p:nvPr/>
        </p:nvSpPr>
        <p:spPr>
          <a:xfrm>
            <a:off x="16507718" y="25077091"/>
            <a:ext cx="9793088" cy="830997"/>
          </a:xfrm>
          <a:prstGeom prst="rect">
            <a:avLst/>
          </a:prstGeom>
          <a:noFill/>
        </p:spPr>
        <p:txBody>
          <a:bodyPr wrap="square" rtlCol="0">
            <a:spAutoFit/>
          </a:bodyPr>
          <a:lstStyle/>
          <a:p>
            <a:pPr algn="ctr"/>
            <a:r>
              <a:rPr lang="en-GB" sz="4800" dirty="0" smtClean="0">
                <a:solidFill>
                  <a:srgbClr val="FF0000"/>
                </a:solidFill>
              </a:rPr>
              <a:t>Other Subjects’ Modules</a:t>
            </a:r>
            <a:endParaRPr lang="en-GB" sz="4800" dirty="0">
              <a:solidFill>
                <a:srgbClr val="FF0000"/>
              </a:solidFill>
            </a:endParaRPr>
          </a:p>
        </p:txBody>
      </p:sp>
      <p:sp>
        <p:nvSpPr>
          <p:cNvPr id="54" name="Freeform 53"/>
          <p:cNvSpPr/>
          <p:nvPr/>
        </p:nvSpPr>
        <p:spPr>
          <a:xfrm>
            <a:off x="26084782" y="25581147"/>
            <a:ext cx="7200800" cy="927240"/>
          </a:xfrm>
          <a:custGeom>
            <a:avLst/>
            <a:gdLst>
              <a:gd name="connsiteX0" fmla="*/ 0 w 7366195"/>
              <a:gd name="connsiteY0" fmla="*/ 0 h 3485980"/>
              <a:gd name="connsiteX1" fmla="*/ 7366195 w 7366195"/>
              <a:gd name="connsiteY1" fmla="*/ 0 h 3485980"/>
              <a:gd name="connsiteX2" fmla="*/ 7366195 w 7366195"/>
              <a:gd name="connsiteY2" fmla="*/ 3485980 h 3485980"/>
              <a:gd name="connsiteX3" fmla="*/ 0 w 7366195"/>
              <a:gd name="connsiteY3" fmla="*/ 3485980 h 3485980"/>
              <a:gd name="connsiteX4" fmla="*/ 0 w 7366195"/>
              <a:gd name="connsiteY4" fmla="*/ 0 h 3485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195" h="3485980">
                <a:moveTo>
                  <a:pt x="0" y="0"/>
                </a:moveTo>
                <a:lnTo>
                  <a:pt x="7366195" y="0"/>
                </a:lnTo>
                <a:lnTo>
                  <a:pt x="7366195" y="3485980"/>
                </a:lnTo>
                <a:lnTo>
                  <a:pt x="0" y="3485980"/>
                </a:lnTo>
                <a:lnTo>
                  <a:pt x="0" y="0"/>
                </a:lnTo>
                <a:close/>
              </a:path>
            </a:pathLst>
          </a:custGeom>
          <a:no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ct val="35000"/>
              </a:spcAft>
            </a:pPr>
            <a:endParaRPr lang="en-GB" sz="2400" dirty="0" smtClean="0"/>
          </a:p>
          <a:p>
            <a:pPr algn="ctr" defTabSz="800100">
              <a:spcBef>
                <a:spcPct val="0"/>
              </a:spcBef>
              <a:spcAft>
                <a:spcPct val="35000"/>
              </a:spcAft>
            </a:pPr>
            <a:r>
              <a:rPr lang="en-GB" sz="2400" b="1" dirty="0" smtClean="0"/>
              <a:t>Physics &amp; Environmental Sciences Modules Available</a:t>
            </a:r>
            <a:r>
              <a:rPr lang="en-GB" sz="2400" b="1" dirty="0" smtClean="0"/>
              <a:t>:</a:t>
            </a:r>
            <a:endParaRPr lang="en-GB" sz="24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Freeform 58"/>
          <p:cNvSpPr/>
          <p:nvPr/>
        </p:nvSpPr>
        <p:spPr>
          <a:xfrm>
            <a:off x="594670" y="26013595"/>
            <a:ext cx="6480000" cy="3600000"/>
          </a:xfrm>
          <a:custGeom>
            <a:avLst/>
            <a:gdLst>
              <a:gd name="connsiteX0" fmla="*/ 0 w 7317817"/>
              <a:gd name="connsiteY0" fmla="*/ 0 h 2239714"/>
              <a:gd name="connsiteX1" fmla="*/ 7317817 w 7317817"/>
              <a:gd name="connsiteY1" fmla="*/ 0 h 2239714"/>
              <a:gd name="connsiteX2" fmla="*/ 7317817 w 7317817"/>
              <a:gd name="connsiteY2" fmla="*/ 2239714 h 2239714"/>
              <a:gd name="connsiteX3" fmla="*/ 0 w 7317817"/>
              <a:gd name="connsiteY3" fmla="*/ 2239714 h 2239714"/>
              <a:gd name="connsiteX4" fmla="*/ 0 w 7317817"/>
              <a:gd name="connsiteY4" fmla="*/ 0 h 22397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7817" h="2239714">
                <a:moveTo>
                  <a:pt x="0" y="0"/>
                </a:moveTo>
                <a:lnTo>
                  <a:pt x="7317817" y="0"/>
                </a:lnTo>
                <a:lnTo>
                  <a:pt x="7317817" y="2239714"/>
                </a:lnTo>
                <a:lnTo>
                  <a:pt x="0" y="2239714"/>
                </a:lnTo>
                <a:lnTo>
                  <a:pt x="0" y="0"/>
                </a:lnTo>
                <a:close/>
              </a:path>
            </a:pathLst>
          </a:custGeom>
          <a:solidFill>
            <a:srgbClr val="CC66FF"/>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2" spcCol="1270" anchor="ctr" anchorCtr="0">
            <a:noAutofit/>
          </a:bodyPr>
          <a:lstStyle/>
          <a:p>
            <a:pPr lvl="0" algn="ctr" defTabSz="800100"/>
            <a:endParaRPr lang="en-GB" sz="2400" kern="1200" dirty="0" smtClean="0"/>
          </a:p>
          <a:p>
            <a:pPr lvl="0" algn="ctr" defTabSz="800100"/>
            <a:endParaRPr lang="en-GB" sz="2400" kern="1200" dirty="0" smtClean="0"/>
          </a:p>
          <a:p>
            <a:pPr lvl="0" algn="ctr" defTabSz="800100"/>
            <a:endParaRPr lang="en-GB" sz="2400" kern="1200" dirty="0" smtClean="0"/>
          </a:p>
          <a:p>
            <a:pPr lvl="0" algn="ctr" defTabSz="800100"/>
            <a:r>
              <a:rPr lang="en-GB" sz="2400" kern="1200" dirty="0" smtClean="0"/>
              <a:t>ENVS332</a:t>
            </a:r>
          </a:p>
          <a:p>
            <a:pPr lvl="0" algn="ctr" defTabSz="800100"/>
            <a:r>
              <a:rPr lang="en-GB" sz="2400" dirty="0" smtClean="0"/>
              <a:t>ENVS335</a:t>
            </a:r>
            <a:endParaRPr lang="en-GB" sz="2400" kern="1200" dirty="0" smtClean="0"/>
          </a:p>
          <a:p>
            <a:pPr lvl="0" algn="ctr" defTabSz="800100"/>
            <a:r>
              <a:rPr lang="en-GB" sz="2400" kern="1200" dirty="0" smtClean="0"/>
              <a:t>ENVS349</a:t>
            </a:r>
          </a:p>
          <a:p>
            <a:pPr algn="ctr" fontAlgn="t"/>
            <a:r>
              <a:rPr lang="en-GB" sz="2400" dirty="0" smtClean="0"/>
              <a:t>ENVS366</a:t>
            </a:r>
          </a:p>
          <a:p>
            <a:pPr algn="ctr" fontAlgn="t"/>
            <a:r>
              <a:rPr lang="en-GB" sz="2400" dirty="0" smtClean="0"/>
              <a:t>ENVS372</a:t>
            </a:r>
          </a:p>
          <a:p>
            <a:pPr algn="ctr" fontAlgn="t"/>
            <a:endParaRPr lang="en-GB" sz="2400" dirty="0" smtClean="0"/>
          </a:p>
          <a:p>
            <a:pPr algn="ctr" fontAlgn="t"/>
            <a:endParaRPr lang="en-GB" sz="2400" dirty="0" smtClean="0"/>
          </a:p>
          <a:p>
            <a:pPr algn="ctr" fontAlgn="t"/>
            <a:endParaRPr lang="en-GB" sz="2400" dirty="0" smtClean="0"/>
          </a:p>
          <a:p>
            <a:pPr algn="ctr" fontAlgn="t"/>
            <a:endParaRPr lang="en-GB" sz="2400" dirty="0" smtClean="0"/>
          </a:p>
          <a:p>
            <a:pPr algn="ctr" fontAlgn="t"/>
            <a:r>
              <a:rPr lang="en-GB" sz="2400" dirty="0" smtClean="0"/>
              <a:t>ENVS376</a:t>
            </a:r>
          </a:p>
          <a:p>
            <a:pPr algn="ctr" fontAlgn="t"/>
            <a:r>
              <a:rPr lang="en-GB" sz="2400" dirty="0" smtClean="0"/>
              <a:t>ENVS377</a:t>
            </a:r>
          </a:p>
          <a:p>
            <a:pPr algn="ctr" fontAlgn="t"/>
            <a:r>
              <a:rPr lang="en-GB" sz="2400" dirty="0" smtClean="0"/>
              <a:t>ENVS389</a:t>
            </a:r>
          </a:p>
          <a:p>
            <a:pPr algn="ctr" fontAlgn="t"/>
            <a:r>
              <a:rPr lang="en-GB" sz="2400" dirty="0" smtClean="0"/>
              <a:t>ENVS461</a:t>
            </a:r>
          </a:p>
        </p:txBody>
      </p:sp>
      <p:sp>
        <p:nvSpPr>
          <p:cNvPr id="60" name="Freeform 59"/>
          <p:cNvSpPr/>
          <p:nvPr/>
        </p:nvSpPr>
        <p:spPr>
          <a:xfrm>
            <a:off x="594670" y="26022459"/>
            <a:ext cx="6480000" cy="927240"/>
          </a:xfrm>
          <a:custGeom>
            <a:avLst/>
            <a:gdLst>
              <a:gd name="connsiteX0" fmla="*/ 0 w 7366195"/>
              <a:gd name="connsiteY0" fmla="*/ 0 h 3485980"/>
              <a:gd name="connsiteX1" fmla="*/ 7366195 w 7366195"/>
              <a:gd name="connsiteY1" fmla="*/ 0 h 3485980"/>
              <a:gd name="connsiteX2" fmla="*/ 7366195 w 7366195"/>
              <a:gd name="connsiteY2" fmla="*/ 3485980 h 3485980"/>
              <a:gd name="connsiteX3" fmla="*/ 0 w 7366195"/>
              <a:gd name="connsiteY3" fmla="*/ 3485980 h 3485980"/>
              <a:gd name="connsiteX4" fmla="*/ 0 w 7366195"/>
              <a:gd name="connsiteY4" fmla="*/ 0 h 3485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195" h="3485980">
                <a:moveTo>
                  <a:pt x="0" y="0"/>
                </a:moveTo>
                <a:lnTo>
                  <a:pt x="7366195" y="0"/>
                </a:lnTo>
                <a:lnTo>
                  <a:pt x="7366195" y="3485980"/>
                </a:lnTo>
                <a:lnTo>
                  <a:pt x="0" y="3485980"/>
                </a:lnTo>
                <a:lnTo>
                  <a:pt x="0" y="0"/>
                </a:lnTo>
                <a:close/>
              </a:path>
            </a:pathLst>
          </a:custGeom>
          <a:no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algn="ctr" defTabSz="800100">
              <a:spcBef>
                <a:spcPct val="0"/>
              </a:spcBef>
              <a:spcAft>
                <a:spcPct val="35000"/>
              </a:spcAft>
            </a:pPr>
            <a:r>
              <a:rPr lang="en-GB" sz="2400" b="1" dirty="0" smtClean="0"/>
              <a:t>Environmental Sciences Modules </a:t>
            </a:r>
            <a:r>
              <a:rPr lang="en-GB" sz="2400" b="1" dirty="0" smtClean="0"/>
              <a:t>Available</a:t>
            </a:r>
            <a:r>
              <a:rPr lang="en-GB" sz="2400" b="1" dirty="0" smtClean="0"/>
              <a:t>:</a:t>
            </a:r>
          </a:p>
          <a:p>
            <a:pPr lvl="0" algn="ctr" defTabSz="800100">
              <a:spcBef>
                <a:spcPct val="0"/>
              </a:spcBef>
              <a:spcAft>
                <a:spcPct val="35000"/>
              </a:spcAft>
            </a:pPr>
            <a:r>
              <a:rPr lang="en-GB" sz="2400" dirty="0" smtClean="0"/>
              <a:t>(G1F7 </a:t>
            </a:r>
            <a:r>
              <a:rPr lang="en-GB" sz="2400" dirty="0" smtClean="0"/>
              <a:t>ONLY</a:t>
            </a:r>
            <a:r>
              <a:rPr lang="en-GB" sz="2400" dirty="0" smtClean="0"/>
              <a:t>)</a:t>
            </a:r>
            <a:endParaRPr lang="en-GB" sz="2400" dirty="0" smtClean="0"/>
          </a:p>
        </p:txBody>
      </p:sp>
      <p:sp>
        <p:nvSpPr>
          <p:cNvPr id="41" name="Freeform 40"/>
          <p:cNvSpPr/>
          <p:nvPr/>
        </p:nvSpPr>
        <p:spPr>
          <a:xfrm>
            <a:off x="561218" y="14148077"/>
            <a:ext cx="6480000" cy="5040000"/>
          </a:xfrm>
          <a:custGeom>
            <a:avLst/>
            <a:gdLst>
              <a:gd name="connsiteX0" fmla="*/ 0 w 7595139"/>
              <a:gd name="connsiteY0" fmla="*/ 0 h 4799035"/>
              <a:gd name="connsiteX1" fmla="*/ 7595139 w 7595139"/>
              <a:gd name="connsiteY1" fmla="*/ 0 h 4799035"/>
              <a:gd name="connsiteX2" fmla="*/ 7595139 w 7595139"/>
              <a:gd name="connsiteY2" fmla="*/ 4799035 h 4799035"/>
              <a:gd name="connsiteX3" fmla="*/ 0 w 7595139"/>
              <a:gd name="connsiteY3" fmla="*/ 4799035 h 4799035"/>
              <a:gd name="connsiteX4" fmla="*/ 0 w 7595139"/>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5139" h="4799035">
                <a:moveTo>
                  <a:pt x="0" y="0"/>
                </a:moveTo>
                <a:lnTo>
                  <a:pt x="7595139" y="0"/>
                </a:lnTo>
                <a:lnTo>
                  <a:pt x="7595139" y="4799035"/>
                </a:lnTo>
                <a:lnTo>
                  <a:pt x="0" y="4799035"/>
                </a:lnTo>
                <a:lnTo>
                  <a:pt x="0" y="0"/>
                </a:lnTo>
                <a:close/>
              </a:path>
            </a:pathLst>
          </a:custGeom>
          <a:solidFill>
            <a:srgbClr val="FF00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MATH349 (</a:t>
            </a:r>
            <a:r>
              <a:rPr lang="en-GB" sz="3600" b="1" dirty="0" smtClean="0"/>
              <a:t>Differential Geometry</a:t>
            </a:r>
            <a:r>
              <a:rPr lang="en-GB" sz="3600" b="1" kern="1200" dirty="0" smtClean="0"/>
              <a:t>)</a:t>
            </a:r>
          </a:p>
          <a:p>
            <a:pPr algn="ctr"/>
            <a:r>
              <a:rPr lang="en-GB" sz="2400" dirty="0" smtClean="0"/>
              <a:t>Using differential calculus to discover geometrical properties of explicitly given curves &amp; surfaces;</a:t>
            </a:r>
          </a:p>
          <a:p>
            <a:pPr algn="ctr"/>
            <a:r>
              <a:rPr lang="en-GB" sz="2400" dirty="0" smtClean="0"/>
              <a:t>the role played by special curves on surfaces &amp; making explicit calculations with these curves;</a:t>
            </a:r>
          </a:p>
          <a:p>
            <a:pPr algn="ctr"/>
            <a:r>
              <a:rPr lang="en-GB" sz="2400" dirty="0" smtClean="0"/>
              <a:t>Acquiring an intuitive ‘feel’ for what is meant by surface shape;</a:t>
            </a:r>
          </a:p>
          <a:p>
            <a:pPr algn="ctr"/>
            <a:r>
              <a:rPr lang="en-GB" sz="2400" dirty="0" smtClean="0"/>
              <a:t>Understanding the difference between extrinsically defined properties and those which depend only on the surface metric;</a:t>
            </a:r>
          </a:p>
          <a:p>
            <a:pPr algn="ctr"/>
            <a:r>
              <a:rPr lang="en-GB" sz="2400" dirty="0" smtClean="0"/>
              <a:t>Understanding the passage from local to global properties exemplified by the Gauss-Bonnet Theorem.</a:t>
            </a:r>
            <a:endParaRPr lang="en-GB" sz="2400" dirty="0"/>
          </a:p>
        </p:txBody>
      </p:sp>
      <p:sp>
        <p:nvSpPr>
          <p:cNvPr id="42" name="Freeform 41"/>
          <p:cNvSpPr/>
          <p:nvPr/>
        </p:nvSpPr>
        <p:spPr>
          <a:xfrm>
            <a:off x="21684872" y="14148077"/>
            <a:ext cx="6480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92D05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MATH360 (</a:t>
            </a:r>
            <a:r>
              <a:rPr lang="en-GB" sz="3600" b="1" dirty="0" smtClean="0"/>
              <a:t>Applied Stochastic Models </a:t>
            </a:r>
            <a:r>
              <a:rPr lang="en-GB" sz="3600" b="1" kern="1200" dirty="0" smtClean="0"/>
              <a:t>)</a:t>
            </a:r>
          </a:p>
          <a:p>
            <a:pPr algn="ctr"/>
            <a:r>
              <a:rPr lang="en-GB" sz="2400" dirty="0" smtClean="0"/>
              <a:t>a grounding in the theory of continuous-time Markov chains and diffusion processes. They should be able to solve corresponding problems arising in epidemiology, mathematical biology, financial mathematics, etc.</a:t>
            </a:r>
          </a:p>
          <a:p>
            <a:pPr marL="457200" indent="-457200" algn="ctr"/>
            <a:endParaRPr lang="en-GB" sz="2400" dirty="0" smtClean="0"/>
          </a:p>
          <a:p>
            <a:pPr algn="ctr"/>
            <a:endParaRPr lang="en-GB" sz="2400" dirty="0"/>
          </a:p>
        </p:txBody>
      </p:sp>
      <p:sp>
        <p:nvSpPr>
          <p:cNvPr id="43" name="Freeform 42"/>
          <p:cNvSpPr/>
          <p:nvPr/>
        </p:nvSpPr>
        <p:spPr>
          <a:xfrm>
            <a:off x="35767308" y="14148077"/>
            <a:ext cx="6480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92D05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MATH362 (</a:t>
            </a:r>
            <a:r>
              <a:rPr lang="en-GB" sz="3600" b="1" dirty="0" smtClean="0"/>
              <a:t>Applied Probability )</a:t>
            </a:r>
            <a:endParaRPr lang="en-GB" sz="3600" b="1" kern="1200" dirty="0" smtClean="0"/>
          </a:p>
          <a:p>
            <a:pPr algn="ctr"/>
            <a:r>
              <a:rPr lang="en-GB" sz="2400" dirty="0" smtClean="0"/>
              <a:t>To give examples of empirical phenomena for which stochastic processes provide suitable mathematical models. To provide an introduction to the methods of probabilistic model building for ``dynamic" events occurring over time. To familiarise students with an important area of probability modelling.</a:t>
            </a:r>
            <a:endParaRPr lang="en-GB" sz="2400" kern="1200" dirty="0"/>
          </a:p>
        </p:txBody>
      </p:sp>
      <p:sp>
        <p:nvSpPr>
          <p:cNvPr id="44" name="Freeform 43"/>
          <p:cNvSpPr/>
          <p:nvPr/>
        </p:nvSpPr>
        <p:spPr>
          <a:xfrm>
            <a:off x="28726090" y="14148077"/>
            <a:ext cx="6480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92D05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MATH361 (</a:t>
            </a:r>
            <a:r>
              <a:rPr lang="en-GB" sz="3600" b="1" dirty="0" smtClean="0"/>
              <a:t>Theory Of Statistical Inference</a:t>
            </a:r>
            <a:r>
              <a:rPr lang="en-GB" sz="3600" b="1" kern="1200" dirty="0" smtClean="0"/>
              <a:t>)</a:t>
            </a:r>
          </a:p>
          <a:p>
            <a:pPr algn="ctr"/>
            <a:r>
              <a:rPr lang="en-GB" sz="2400" dirty="0" smtClean="0"/>
              <a:t>a good understanding of the classical approach to and especially the likelihood methods for statistical inference.  The students should also gain an appreciation of the blossoming area of Bayesian approach to inference.</a:t>
            </a:r>
            <a:endParaRPr lang="en-GB" sz="2400" kern="1200" dirty="0"/>
          </a:p>
        </p:txBody>
      </p:sp>
      <p:sp>
        <p:nvSpPr>
          <p:cNvPr id="45" name="Freeform 44"/>
          <p:cNvSpPr/>
          <p:nvPr/>
        </p:nvSpPr>
        <p:spPr>
          <a:xfrm>
            <a:off x="14643654" y="14148077"/>
            <a:ext cx="6480000" cy="5040000"/>
          </a:xfrm>
          <a:custGeom>
            <a:avLst/>
            <a:gdLst>
              <a:gd name="connsiteX0" fmla="*/ 0 w 7389264"/>
              <a:gd name="connsiteY0" fmla="*/ 0 h 4799035"/>
              <a:gd name="connsiteX1" fmla="*/ 7389264 w 7389264"/>
              <a:gd name="connsiteY1" fmla="*/ 0 h 4799035"/>
              <a:gd name="connsiteX2" fmla="*/ 7389264 w 7389264"/>
              <a:gd name="connsiteY2" fmla="*/ 4799035 h 4799035"/>
              <a:gd name="connsiteX3" fmla="*/ 0 w 7389264"/>
              <a:gd name="connsiteY3" fmla="*/ 4799035 h 4799035"/>
              <a:gd name="connsiteX4" fmla="*/ 0 w 7389264"/>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89264" h="4799035">
                <a:moveTo>
                  <a:pt x="0" y="0"/>
                </a:moveTo>
                <a:lnTo>
                  <a:pt x="7389264" y="0"/>
                </a:lnTo>
                <a:lnTo>
                  <a:pt x="7389264" y="4799035"/>
                </a:lnTo>
                <a:lnTo>
                  <a:pt x="0" y="4799035"/>
                </a:lnTo>
                <a:lnTo>
                  <a:pt x="0" y="0"/>
                </a:lnTo>
                <a:close/>
              </a:path>
            </a:pathLst>
          </a:custGeom>
          <a:solidFill>
            <a:srgbClr val="FF00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MATH351 (</a:t>
            </a:r>
            <a:r>
              <a:rPr lang="en-GB" sz="3600" b="1" dirty="0" smtClean="0"/>
              <a:t>Analysis &amp; Number Theory</a:t>
            </a:r>
            <a:r>
              <a:rPr lang="en-GB" sz="3600" b="1" kern="1200" dirty="0" smtClean="0"/>
              <a:t>)</a:t>
            </a:r>
          </a:p>
          <a:p>
            <a:r>
              <a:rPr lang="en-GB" sz="2400" dirty="0" smtClean="0"/>
              <a:t>Completions &amp; irrationality, </a:t>
            </a:r>
            <a:r>
              <a:rPr lang="en-GB" sz="2400" dirty="0" err="1" smtClean="0"/>
              <a:t>diophantine</a:t>
            </a:r>
            <a:r>
              <a:rPr lang="en-GB" sz="2400" dirty="0" smtClean="0"/>
              <a:t> </a:t>
            </a:r>
            <a:r>
              <a:rPr lang="en-GB" sz="2400" dirty="0" err="1" smtClean="0"/>
              <a:t>approx’n</a:t>
            </a:r>
            <a:r>
              <a:rPr lang="en-GB" sz="2400" dirty="0" smtClean="0"/>
              <a:t> &amp; its relation to uniform distribution, appreciate that analysis has a complex unity &amp; have a feel for basic computations in analysis.  Calculate rational </a:t>
            </a:r>
            <a:r>
              <a:rPr lang="en-GB" sz="2400" dirty="0" err="1" smtClean="0"/>
              <a:t>approx’ns</a:t>
            </a:r>
            <a:r>
              <a:rPr lang="en-GB" sz="2400" dirty="0" smtClean="0"/>
              <a:t> to real &amp; </a:t>
            </a:r>
            <a:r>
              <a:rPr lang="en-GB" sz="2400" i="1" dirty="0" smtClean="0"/>
              <a:t>p</a:t>
            </a:r>
            <a:r>
              <a:rPr lang="en-GB" sz="2400" dirty="0" smtClean="0"/>
              <a:t> </a:t>
            </a:r>
            <a:r>
              <a:rPr lang="en-GB" sz="2400" dirty="0" err="1" smtClean="0"/>
              <a:t>adic</a:t>
            </a:r>
            <a:r>
              <a:rPr lang="en-GB" sz="2400" dirty="0" smtClean="0"/>
              <a:t> numbers &amp; use this in number theoretic situations. Find </a:t>
            </a:r>
            <a:r>
              <a:rPr lang="en-GB" sz="2400" dirty="0" err="1" smtClean="0"/>
              <a:t>approx’ns</a:t>
            </a:r>
            <a:r>
              <a:rPr lang="en-GB" sz="2400" dirty="0" smtClean="0"/>
              <a:t> to functions from families of simpler functions. Work with basic tools from analysis, like Fourier series &amp; continuous functions to prove distributional properties of sequences of numbers.</a:t>
            </a:r>
          </a:p>
          <a:p>
            <a:pPr algn="ctr"/>
            <a:r>
              <a:rPr lang="en-GB" sz="2400" dirty="0" smtClean="0"/>
              <a:t>.</a:t>
            </a:r>
            <a:endParaRPr lang="en-GB" sz="2400" dirty="0"/>
          </a:p>
        </p:txBody>
      </p:sp>
      <p:sp>
        <p:nvSpPr>
          <p:cNvPr id="7" name="Title 6"/>
          <p:cNvSpPr>
            <a:spLocks noGrp="1"/>
          </p:cNvSpPr>
          <p:nvPr>
            <p:ph type="title"/>
          </p:nvPr>
        </p:nvSpPr>
        <p:spPr>
          <a:xfrm>
            <a:off x="2140427" y="0"/>
            <a:ext cx="38527673" cy="2884985"/>
          </a:xfrm>
        </p:spPr>
        <p:txBody>
          <a:bodyPr>
            <a:normAutofit fontScale="90000"/>
          </a:bodyPr>
          <a:lstStyle/>
          <a:p>
            <a:r>
              <a:rPr lang="en-GB" dirty="0" smtClean="0"/>
              <a:t>Third Year Modules</a:t>
            </a:r>
            <a:endParaRPr lang="en-GB" dirty="0"/>
          </a:p>
        </p:txBody>
      </p:sp>
      <p:sp>
        <p:nvSpPr>
          <p:cNvPr id="10" name="Rectangle 9"/>
          <p:cNvSpPr/>
          <p:nvPr/>
        </p:nvSpPr>
        <p:spPr>
          <a:xfrm>
            <a:off x="1386038" y="2970635"/>
            <a:ext cx="40716200" cy="23786079"/>
          </a:xfrm>
          <a:prstGeom prst="rect">
            <a:avLst/>
          </a:prstGeom>
          <a:ln>
            <a:noFill/>
          </a:ln>
        </p:spPr>
      </p:sp>
      <p:sp>
        <p:nvSpPr>
          <p:cNvPr id="26" name="Freeform 25"/>
          <p:cNvSpPr/>
          <p:nvPr/>
        </p:nvSpPr>
        <p:spPr>
          <a:xfrm>
            <a:off x="561218" y="8847388"/>
            <a:ext cx="6480000" cy="5040000"/>
          </a:xfrm>
          <a:custGeom>
            <a:avLst/>
            <a:gdLst>
              <a:gd name="connsiteX0" fmla="*/ 0 w 7595139"/>
              <a:gd name="connsiteY0" fmla="*/ 0 h 4799035"/>
              <a:gd name="connsiteX1" fmla="*/ 7595139 w 7595139"/>
              <a:gd name="connsiteY1" fmla="*/ 0 h 4799035"/>
              <a:gd name="connsiteX2" fmla="*/ 7595139 w 7595139"/>
              <a:gd name="connsiteY2" fmla="*/ 4799035 h 4799035"/>
              <a:gd name="connsiteX3" fmla="*/ 0 w 7595139"/>
              <a:gd name="connsiteY3" fmla="*/ 4799035 h 4799035"/>
              <a:gd name="connsiteX4" fmla="*/ 0 w 7595139"/>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5139" h="4799035">
                <a:moveTo>
                  <a:pt x="0" y="0"/>
                </a:moveTo>
                <a:lnTo>
                  <a:pt x="7595139" y="0"/>
                </a:lnTo>
                <a:lnTo>
                  <a:pt x="7595139" y="4799035"/>
                </a:lnTo>
                <a:lnTo>
                  <a:pt x="0" y="4799035"/>
                </a:lnTo>
                <a:lnTo>
                  <a:pt x="0" y="0"/>
                </a:lnTo>
                <a:close/>
              </a:path>
            </a:pathLst>
          </a:custGeom>
          <a:solidFill>
            <a:srgbClr val="FFFF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MATH331 (</a:t>
            </a:r>
            <a:r>
              <a:rPr lang="en-GB" sz="3600" b="1" dirty="0" smtClean="0"/>
              <a:t>Mathematical Economics</a:t>
            </a:r>
            <a:r>
              <a:rPr lang="en-GB" sz="3600" b="1" kern="1200" dirty="0" smtClean="0"/>
              <a:t>)</a:t>
            </a:r>
          </a:p>
          <a:p>
            <a:pPr lvl="0" algn="ctr"/>
            <a:r>
              <a:rPr lang="en-GB" sz="2400" dirty="0" smtClean="0"/>
              <a:t>Have further extended their appreciation of the role of mathematics in modelling in Economics and the Social Sciences.</a:t>
            </a:r>
          </a:p>
          <a:p>
            <a:pPr lvl="0" algn="ctr"/>
            <a:r>
              <a:rPr lang="en-GB" sz="2400" dirty="0" smtClean="0"/>
              <a:t>Be able to formulate, in game-theoretic terms, situations of conflict and cooperation.</a:t>
            </a:r>
          </a:p>
          <a:p>
            <a:pPr lvl="0" algn="ctr"/>
            <a:r>
              <a:rPr lang="en-GB" sz="2400" dirty="0" smtClean="0"/>
              <a:t>Be able to solve mathematically a variety of standard problems in the theory of games.</a:t>
            </a:r>
          </a:p>
          <a:p>
            <a:pPr lvl="0" algn="ctr"/>
            <a:r>
              <a:rPr lang="en-GB" sz="2400" dirty="0" smtClean="0"/>
              <a:t>To understand the relevance of such solutions in real situations.</a:t>
            </a:r>
            <a:endParaRPr lang="en-GB" sz="2400" dirty="0"/>
          </a:p>
        </p:txBody>
      </p:sp>
      <p:sp>
        <p:nvSpPr>
          <p:cNvPr id="27" name="Freeform 26"/>
          <p:cNvSpPr/>
          <p:nvPr/>
        </p:nvSpPr>
        <p:spPr>
          <a:xfrm>
            <a:off x="14643654" y="26013595"/>
            <a:ext cx="6480000" cy="3600000"/>
          </a:xfrm>
          <a:custGeom>
            <a:avLst/>
            <a:gdLst>
              <a:gd name="connsiteX0" fmla="*/ 0 w 7056487"/>
              <a:gd name="connsiteY0" fmla="*/ 0 h 3004038"/>
              <a:gd name="connsiteX1" fmla="*/ 7056487 w 7056487"/>
              <a:gd name="connsiteY1" fmla="*/ 0 h 3004038"/>
              <a:gd name="connsiteX2" fmla="*/ 7056487 w 7056487"/>
              <a:gd name="connsiteY2" fmla="*/ 3004038 h 3004038"/>
              <a:gd name="connsiteX3" fmla="*/ 0 w 7056487"/>
              <a:gd name="connsiteY3" fmla="*/ 3004038 h 3004038"/>
              <a:gd name="connsiteX4" fmla="*/ 0 w 7056487"/>
              <a:gd name="connsiteY4" fmla="*/ 0 h 3004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6487" h="3004038">
                <a:moveTo>
                  <a:pt x="0" y="0"/>
                </a:moveTo>
                <a:lnTo>
                  <a:pt x="7056487" y="0"/>
                </a:lnTo>
                <a:lnTo>
                  <a:pt x="7056487" y="3004038"/>
                </a:lnTo>
                <a:lnTo>
                  <a:pt x="0" y="3004038"/>
                </a:lnTo>
                <a:lnTo>
                  <a:pt x="0" y="0"/>
                </a:lnTo>
                <a:close/>
              </a:path>
            </a:pathLst>
          </a:custGeom>
          <a:solidFill>
            <a:srgbClr val="CC66FF"/>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2" spcCol="1270" anchor="ctr" anchorCtr="0">
            <a:noAutofit/>
          </a:bodyPr>
          <a:lstStyle/>
          <a:p>
            <a:pPr lvl="0" algn="ctr" defTabSz="800100">
              <a:spcBef>
                <a:spcPct val="0"/>
              </a:spcBef>
            </a:pPr>
            <a:endParaRPr lang="fr-FR" sz="2400" dirty="0" smtClean="0"/>
          </a:p>
          <a:p>
            <a:pPr lvl="0" algn="ctr" defTabSz="800100">
              <a:spcBef>
                <a:spcPct val="0"/>
              </a:spcBef>
            </a:pPr>
            <a:endParaRPr lang="fr-FR" sz="2400" dirty="0" smtClean="0"/>
          </a:p>
          <a:p>
            <a:pPr lvl="0" algn="ctr" defTabSz="800100">
              <a:spcBef>
                <a:spcPct val="0"/>
              </a:spcBef>
            </a:pPr>
            <a:endParaRPr lang="fr-FR" sz="2400" dirty="0" smtClean="0"/>
          </a:p>
          <a:p>
            <a:pPr lvl="0" algn="ctr" defTabSz="800100">
              <a:spcBef>
                <a:spcPct val="0"/>
              </a:spcBef>
            </a:pPr>
            <a:r>
              <a:rPr lang="fr-FR" sz="2400" dirty="0" smtClean="0"/>
              <a:t>COMP304 </a:t>
            </a:r>
            <a:endParaRPr lang="fr-FR" sz="2400" dirty="0" smtClean="0"/>
          </a:p>
          <a:p>
            <a:pPr lvl="0" algn="ctr" defTabSz="800100">
              <a:spcBef>
                <a:spcPct val="0"/>
              </a:spcBef>
            </a:pPr>
            <a:r>
              <a:rPr lang="fr-FR" sz="2400" dirty="0" smtClean="0"/>
              <a:t>COMP305 </a:t>
            </a:r>
          </a:p>
          <a:p>
            <a:pPr lvl="0" algn="ctr" defTabSz="800100">
              <a:spcBef>
                <a:spcPct val="0"/>
              </a:spcBef>
            </a:pPr>
            <a:r>
              <a:rPr lang="fr-FR" sz="2400" dirty="0" smtClean="0"/>
              <a:t>COMP309 </a:t>
            </a:r>
          </a:p>
          <a:p>
            <a:pPr lvl="0" algn="ctr" defTabSz="800100">
              <a:spcBef>
                <a:spcPct val="0"/>
              </a:spcBef>
            </a:pPr>
            <a:r>
              <a:rPr lang="fr-FR" sz="2400" dirty="0" smtClean="0"/>
              <a:t>COMP310 </a:t>
            </a:r>
          </a:p>
          <a:p>
            <a:pPr lvl="0" algn="ctr" defTabSz="800100">
              <a:spcBef>
                <a:spcPct val="0"/>
              </a:spcBef>
            </a:pPr>
            <a:r>
              <a:rPr lang="fr-FR" sz="2400" dirty="0" smtClean="0"/>
              <a:t>COMP313</a:t>
            </a:r>
            <a:endParaRPr lang="fr-FR" sz="2400" dirty="0" smtClean="0"/>
          </a:p>
          <a:p>
            <a:pPr lvl="0" algn="ctr" defTabSz="800100">
              <a:spcBef>
                <a:spcPct val="0"/>
              </a:spcBef>
            </a:pPr>
            <a:endParaRPr lang="fr-FR" sz="2400" dirty="0" smtClean="0"/>
          </a:p>
          <a:p>
            <a:pPr lvl="0" algn="ctr" defTabSz="800100">
              <a:spcBef>
                <a:spcPct val="0"/>
              </a:spcBef>
            </a:pPr>
            <a:endParaRPr lang="fr-FR" sz="2400" dirty="0" smtClean="0"/>
          </a:p>
          <a:p>
            <a:pPr lvl="0" algn="ctr" defTabSz="800100">
              <a:spcBef>
                <a:spcPct val="0"/>
              </a:spcBef>
            </a:pPr>
            <a:endParaRPr lang="fr-FR" sz="2400" dirty="0" smtClean="0"/>
          </a:p>
          <a:p>
            <a:pPr lvl="0" algn="ctr" defTabSz="800100">
              <a:spcBef>
                <a:spcPct val="0"/>
              </a:spcBef>
            </a:pPr>
            <a:endParaRPr lang="fr-FR" sz="2400" dirty="0" smtClean="0"/>
          </a:p>
          <a:p>
            <a:pPr lvl="0" algn="ctr" defTabSz="800100">
              <a:spcBef>
                <a:spcPct val="0"/>
              </a:spcBef>
            </a:pPr>
            <a:r>
              <a:rPr lang="fr-FR" sz="2400" dirty="0" smtClean="0"/>
              <a:t>COMP315 </a:t>
            </a:r>
            <a:endParaRPr lang="fr-FR" sz="2400" dirty="0" smtClean="0"/>
          </a:p>
          <a:p>
            <a:pPr lvl="0" algn="ctr" defTabSz="800100">
              <a:spcBef>
                <a:spcPct val="0"/>
              </a:spcBef>
            </a:pPr>
            <a:r>
              <a:rPr lang="fr-FR" sz="2400" dirty="0" smtClean="0"/>
              <a:t>COMP317 </a:t>
            </a:r>
          </a:p>
          <a:p>
            <a:pPr lvl="0" algn="ctr" defTabSz="800100">
              <a:spcBef>
                <a:spcPct val="0"/>
              </a:spcBef>
            </a:pPr>
            <a:r>
              <a:rPr lang="fr-FR" sz="2400" dirty="0" smtClean="0"/>
              <a:t>COMP319 </a:t>
            </a:r>
          </a:p>
          <a:p>
            <a:pPr lvl="0" algn="ctr" defTabSz="800100">
              <a:spcBef>
                <a:spcPct val="0"/>
              </a:spcBef>
            </a:pPr>
            <a:r>
              <a:rPr lang="fr-FR" sz="2400" dirty="0" smtClean="0"/>
              <a:t>COMP323 </a:t>
            </a:r>
            <a:endParaRPr lang="en-GB" sz="2400" kern="1200" dirty="0"/>
          </a:p>
        </p:txBody>
      </p:sp>
      <p:sp>
        <p:nvSpPr>
          <p:cNvPr id="28" name="Freeform 27"/>
          <p:cNvSpPr/>
          <p:nvPr/>
        </p:nvSpPr>
        <p:spPr>
          <a:xfrm>
            <a:off x="21684872" y="8847388"/>
            <a:ext cx="6480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FF00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MATH342 (</a:t>
            </a:r>
            <a:r>
              <a:rPr lang="en-GB" sz="3600" b="1" dirty="0" smtClean="0"/>
              <a:t>Number Theory</a:t>
            </a:r>
            <a:r>
              <a:rPr lang="en-GB" sz="3600" b="1" kern="1200" dirty="0" smtClean="0"/>
              <a:t>)</a:t>
            </a:r>
          </a:p>
          <a:p>
            <a:pPr algn="ctr"/>
            <a:r>
              <a:rPr lang="en-GB" sz="2400" dirty="0" smtClean="0"/>
              <a:t>understand and solve a wide range of problems about the integers and </a:t>
            </a:r>
            <a:r>
              <a:rPr lang="en-GB" sz="2400" dirty="0" err="1" smtClean="0"/>
              <a:t>rationals</a:t>
            </a:r>
            <a:r>
              <a:rPr lang="en-GB" sz="2400" dirty="0" smtClean="0"/>
              <a:t>, and have a better understanding of the properties of prime numbers.</a:t>
            </a:r>
            <a:endParaRPr lang="en-GB" sz="2400" kern="1200" dirty="0"/>
          </a:p>
        </p:txBody>
      </p:sp>
      <p:sp>
        <p:nvSpPr>
          <p:cNvPr id="29" name="Freeform 28"/>
          <p:cNvSpPr/>
          <p:nvPr/>
        </p:nvSpPr>
        <p:spPr>
          <a:xfrm>
            <a:off x="21684872" y="26013595"/>
            <a:ext cx="6480000" cy="3600000"/>
          </a:xfrm>
          <a:custGeom>
            <a:avLst/>
            <a:gdLst>
              <a:gd name="connsiteX0" fmla="*/ 0 w 7366195"/>
              <a:gd name="connsiteY0" fmla="*/ 0 h 3485980"/>
              <a:gd name="connsiteX1" fmla="*/ 7366195 w 7366195"/>
              <a:gd name="connsiteY1" fmla="*/ 0 h 3485980"/>
              <a:gd name="connsiteX2" fmla="*/ 7366195 w 7366195"/>
              <a:gd name="connsiteY2" fmla="*/ 3485980 h 3485980"/>
              <a:gd name="connsiteX3" fmla="*/ 0 w 7366195"/>
              <a:gd name="connsiteY3" fmla="*/ 3485980 h 3485980"/>
              <a:gd name="connsiteX4" fmla="*/ 0 w 7366195"/>
              <a:gd name="connsiteY4" fmla="*/ 0 h 3485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195" h="3485980">
                <a:moveTo>
                  <a:pt x="0" y="0"/>
                </a:moveTo>
                <a:lnTo>
                  <a:pt x="7366195" y="0"/>
                </a:lnTo>
                <a:lnTo>
                  <a:pt x="7366195" y="3485980"/>
                </a:lnTo>
                <a:lnTo>
                  <a:pt x="0" y="3485980"/>
                </a:lnTo>
                <a:lnTo>
                  <a:pt x="0" y="0"/>
                </a:lnTo>
                <a:close/>
              </a:path>
            </a:pathLst>
          </a:custGeom>
          <a:solidFill>
            <a:srgbClr val="CC66FF"/>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3" spcCol="1270" anchor="ctr" anchorCtr="0">
            <a:noAutofit/>
          </a:bodyPr>
          <a:lstStyle/>
          <a:p>
            <a:pPr lvl="0" algn="ctr" defTabSz="800100">
              <a:spcBef>
                <a:spcPct val="0"/>
              </a:spcBef>
              <a:spcAft>
                <a:spcPct val="35000"/>
              </a:spcAft>
            </a:pPr>
            <a:endParaRPr lang="en-GB" sz="1800" dirty="0" smtClean="0"/>
          </a:p>
          <a:p>
            <a:pPr lvl="0" algn="ctr" defTabSz="800100">
              <a:spcBef>
                <a:spcPct val="0"/>
              </a:spcBef>
            </a:pPr>
            <a:endParaRPr lang="en-GB" sz="2400" dirty="0" smtClean="0"/>
          </a:p>
          <a:p>
            <a:pPr lvl="0" algn="ctr" defTabSz="800100">
              <a:spcBef>
                <a:spcPct val="0"/>
              </a:spcBef>
            </a:pPr>
            <a:endParaRPr lang="en-GB" sz="2400" dirty="0" smtClean="0"/>
          </a:p>
          <a:p>
            <a:pPr lvl="0" algn="ctr" defTabSz="800100">
              <a:spcBef>
                <a:spcPct val="0"/>
              </a:spcBef>
            </a:pPr>
            <a:r>
              <a:rPr lang="en-GB" sz="2400" dirty="0" smtClean="0"/>
              <a:t>ECON306 </a:t>
            </a:r>
            <a:endParaRPr lang="en-GB" sz="2400" dirty="0" smtClean="0"/>
          </a:p>
          <a:p>
            <a:pPr lvl="0" algn="ctr" defTabSz="800100">
              <a:spcBef>
                <a:spcPct val="0"/>
              </a:spcBef>
            </a:pPr>
            <a:r>
              <a:rPr lang="en-GB" sz="2400" dirty="0" smtClean="0"/>
              <a:t>ECON308 </a:t>
            </a:r>
          </a:p>
          <a:p>
            <a:pPr lvl="0" algn="ctr" defTabSz="800100">
              <a:spcBef>
                <a:spcPct val="0"/>
              </a:spcBef>
            </a:pPr>
            <a:r>
              <a:rPr lang="en-GB" sz="2400" dirty="0" smtClean="0"/>
              <a:t>ECON311 </a:t>
            </a:r>
          </a:p>
          <a:p>
            <a:pPr lvl="0" algn="ctr" defTabSz="800100">
              <a:spcBef>
                <a:spcPct val="0"/>
              </a:spcBef>
            </a:pPr>
            <a:r>
              <a:rPr lang="en-GB" sz="2400" dirty="0" smtClean="0"/>
              <a:t>ECON322 </a:t>
            </a:r>
          </a:p>
          <a:p>
            <a:pPr lvl="0" algn="ctr" defTabSz="800100">
              <a:spcBef>
                <a:spcPct val="0"/>
              </a:spcBef>
            </a:pPr>
            <a:r>
              <a:rPr lang="en-GB" sz="2400" dirty="0" smtClean="0"/>
              <a:t>ECON325 </a:t>
            </a:r>
          </a:p>
          <a:p>
            <a:pPr lvl="0" algn="ctr" defTabSz="800100">
              <a:spcBef>
                <a:spcPct val="0"/>
              </a:spcBef>
            </a:pPr>
            <a:r>
              <a:rPr lang="en-GB" sz="2400" dirty="0" smtClean="0"/>
              <a:t>ECON326 </a:t>
            </a:r>
          </a:p>
          <a:p>
            <a:pPr lvl="0" algn="ctr" defTabSz="800100">
              <a:spcBef>
                <a:spcPct val="0"/>
              </a:spcBef>
            </a:pPr>
            <a:endParaRPr lang="en-GB" sz="2400" dirty="0" smtClean="0"/>
          </a:p>
          <a:p>
            <a:pPr lvl="0" algn="ctr" defTabSz="800100">
              <a:spcBef>
                <a:spcPct val="0"/>
              </a:spcBef>
            </a:pPr>
            <a:endParaRPr lang="en-GB" sz="2400" dirty="0" smtClean="0"/>
          </a:p>
          <a:p>
            <a:pPr lvl="0" algn="ctr" defTabSz="800100">
              <a:spcBef>
                <a:spcPct val="0"/>
              </a:spcBef>
            </a:pPr>
            <a:endParaRPr lang="en-GB" sz="2400" dirty="0" smtClean="0"/>
          </a:p>
          <a:p>
            <a:pPr lvl="0" algn="ctr" defTabSz="800100">
              <a:spcBef>
                <a:spcPct val="0"/>
              </a:spcBef>
            </a:pPr>
            <a:r>
              <a:rPr lang="en-GB" sz="2400" dirty="0" smtClean="0"/>
              <a:t>ECON327 </a:t>
            </a:r>
            <a:endParaRPr lang="en-GB" sz="2400" dirty="0" smtClean="0"/>
          </a:p>
          <a:p>
            <a:pPr lvl="0" algn="ctr" defTabSz="800100">
              <a:spcBef>
                <a:spcPct val="0"/>
              </a:spcBef>
            </a:pPr>
            <a:r>
              <a:rPr lang="en-GB" sz="2400" dirty="0" smtClean="0"/>
              <a:t>ECON333 </a:t>
            </a:r>
          </a:p>
          <a:p>
            <a:pPr lvl="0" algn="ctr" defTabSz="800100">
              <a:spcBef>
                <a:spcPct val="0"/>
              </a:spcBef>
            </a:pPr>
            <a:r>
              <a:rPr lang="en-GB" sz="2400" dirty="0" smtClean="0"/>
              <a:t>ECON335 </a:t>
            </a:r>
          </a:p>
          <a:p>
            <a:pPr lvl="0" algn="ctr" defTabSz="800100">
              <a:spcBef>
                <a:spcPct val="0"/>
              </a:spcBef>
            </a:pPr>
            <a:r>
              <a:rPr lang="en-GB" sz="2400" dirty="0" smtClean="0"/>
              <a:t>ECON340 </a:t>
            </a:r>
          </a:p>
          <a:p>
            <a:pPr lvl="0" algn="ctr" defTabSz="800100">
              <a:spcBef>
                <a:spcPct val="0"/>
              </a:spcBef>
            </a:pPr>
            <a:r>
              <a:rPr lang="en-GB" sz="2400" dirty="0" smtClean="0"/>
              <a:t>ECON343 </a:t>
            </a:r>
          </a:p>
          <a:p>
            <a:pPr lvl="0" algn="ctr" defTabSz="800100">
              <a:spcBef>
                <a:spcPct val="0"/>
              </a:spcBef>
            </a:pPr>
            <a:endParaRPr lang="en-GB" sz="2400" dirty="0" smtClean="0"/>
          </a:p>
          <a:p>
            <a:pPr lvl="0" algn="ctr" defTabSz="800100">
              <a:spcBef>
                <a:spcPct val="0"/>
              </a:spcBef>
            </a:pPr>
            <a:endParaRPr lang="en-GB" sz="2400" dirty="0" smtClean="0"/>
          </a:p>
          <a:p>
            <a:pPr lvl="0" algn="ctr" defTabSz="800100">
              <a:spcBef>
                <a:spcPct val="0"/>
              </a:spcBef>
            </a:pPr>
            <a:endParaRPr lang="en-GB" sz="2400" dirty="0" smtClean="0"/>
          </a:p>
          <a:p>
            <a:pPr lvl="0" algn="ctr" defTabSz="800100">
              <a:spcBef>
                <a:spcPct val="0"/>
              </a:spcBef>
            </a:pPr>
            <a:endParaRPr lang="en-GB" sz="2400" dirty="0" smtClean="0"/>
          </a:p>
          <a:p>
            <a:pPr lvl="0" algn="ctr" defTabSz="800100">
              <a:spcBef>
                <a:spcPct val="0"/>
              </a:spcBef>
            </a:pPr>
            <a:r>
              <a:rPr lang="en-GB" sz="2400" dirty="0" smtClean="0"/>
              <a:t>ACFI301 </a:t>
            </a:r>
          </a:p>
          <a:p>
            <a:pPr lvl="0" algn="ctr" defTabSz="800100">
              <a:spcBef>
                <a:spcPct val="0"/>
              </a:spcBef>
            </a:pPr>
            <a:r>
              <a:rPr lang="en-GB" sz="2400" dirty="0" smtClean="0"/>
              <a:t>ACFI302</a:t>
            </a:r>
          </a:p>
          <a:p>
            <a:pPr lvl="0" algn="ctr" defTabSz="800100">
              <a:spcBef>
                <a:spcPct val="0"/>
              </a:spcBef>
            </a:pPr>
            <a:r>
              <a:rPr lang="en-GB" sz="2400" dirty="0" smtClean="0"/>
              <a:t> ACFI303 </a:t>
            </a:r>
          </a:p>
          <a:p>
            <a:pPr lvl="0" algn="ctr" defTabSz="800100">
              <a:spcBef>
                <a:spcPct val="0"/>
              </a:spcBef>
            </a:pPr>
            <a:r>
              <a:rPr lang="en-GB" sz="2400" dirty="0" smtClean="0"/>
              <a:t>ACFI304 </a:t>
            </a:r>
          </a:p>
          <a:p>
            <a:pPr lvl="0" algn="ctr" defTabSz="800100">
              <a:spcBef>
                <a:spcPct val="0"/>
              </a:spcBef>
            </a:pPr>
            <a:r>
              <a:rPr lang="en-GB" sz="2400" dirty="0" smtClean="0"/>
              <a:t>ACFI305 </a:t>
            </a:r>
          </a:p>
          <a:p>
            <a:pPr lvl="0" algn="ctr" defTabSz="800100">
              <a:spcBef>
                <a:spcPct val="0"/>
              </a:spcBef>
            </a:pPr>
            <a:r>
              <a:rPr lang="en-GB" sz="2400" dirty="0" smtClean="0"/>
              <a:t>ACFI341 </a:t>
            </a:r>
            <a:endParaRPr lang="en-GB" sz="2400" kern="1200" dirty="0" smtClean="0"/>
          </a:p>
        </p:txBody>
      </p:sp>
      <p:sp>
        <p:nvSpPr>
          <p:cNvPr id="30" name="Freeform 29"/>
          <p:cNvSpPr/>
          <p:nvPr/>
        </p:nvSpPr>
        <p:spPr>
          <a:xfrm>
            <a:off x="35767308" y="8847388"/>
            <a:ext cx="6480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FF00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MATH344 (</a:t>
            </a:r>
            <a:r>
              <a:rPr lang="en-GB" sz="3600" b="1" dirty="0" err="1" smtClean="0"/>
              <a:t>Combinatorics</a:t>
            </a:r>
            <a:r>
              <a:rPr lang="en-GB" sz="3600" b="1" kern="1200" dirty="0" smtClean="0"/>
              <a:t>)</a:t>
            </a:r>
          </a:p>
          <a:p>
            <a:pPr algn="ctr"/>
            <a:r>
              <a:rPr lang="en-GB" sz="2400" dirty="0" smtClean="0"/>
              <a:t>understand the type of problem to which the methods of </a:t>
            </a:r>
            <a:r>
              <a:rPr lang="en-GB" sz="2400" dirty="0" err="1" smtClean="0"/>
              <a:t>Combinatorics</a:t>
            </a:r>
            <a:r>
              <a:rPr lang="en-GB" sz="2400" dirty="0" smtClean="0"/>
              <a:t> apply, and model these problems;</a:t>
            </a:r>
          </a:p>
          <a:p>
            <a:pPr algn="ctr"/>
            <a:r>
              <a:rPr lang="en-GB" sz="2400" dirty="0" smtClean="0"/>
              <a:t>solve counting and arrangement problems;</a:t>
            </a:r>
          </a:p>
          <a:p>
            <a:pPr algn="ctr"/>
            <a:r>
              <a:rPr lang="en-GB" sz="2400" dirty="0" smtClean="0"/>
              <a:t>solve general recurrence relations using the generating function method;</a:t>
            </a:r>
          </a:p>
          <a:p>
            <a:pPr algn="ctr"/>
            <a:r>
              <a:rPr lang="en-GB" sz="2400" dirty="0" smtClean="0"/>
              <a:t>appreciate the elementary theory of partitions and its application to the study of symmetric functions.</a:t>
            </a:r>
          </a:p>
        </p:txBody>
      </p:sp>
      <p:sp>
        <p:nvSpPr>
          <p:cNvPr id="32" name="Freeform 31"/>
          <p:cNvSpPr/>
          <p:nvPr/>
        </p:nvSpPr>
        <p:spPr>
          <a:xfrm>
            <a:off x="28726090" y="8847388"/>
            <a:ext cx="6480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FF00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MATH343 (</a:t>
            </a:r>
            <a:r>
              <a:rPr lang="en-GB" sz="3600" b="1" dirty="0" smtClean="0"/>
              <a:t>Group Theory</a:t>
            </a:r>
            <a:r>
              <a:rPr lang="en-GB" sz="3600" b="1" kern="1200" dirty="0" smtClean="0"/>
              <a:t>)</a:t>
            </a:r>
          </a:p>
          <a:p>
            <a:pPr algn="ctr"/>
            <a:r>
              <a:rPr lang="en-GB" sz="2400" dirty="0" smtClean="0"/>
              <a:t>Understanding of abstract algebraic systems (groups) by concrete, explicit realisations (permutations, matrices)</a:t>
            </a:r>
          </a:p>
          <a:p>
            <a:pPr algn="ctr"/>
            <a:r>
              <a:rPr lang="en-GB" sz="2400" dirty="0" smtClean="0"/>
              <a:t>The ability to understand and explain classification results to users of group theory.</a:t>
            </a:r>
          </a:p>
          <a:p>
            <a:pPr algn="ctr"/>
            <a:r>
              <a:rPr lang="en-GB" sz="2400" dirty="0" smtClean="0"/>
              <a:t>To have a general understanding of the origins and history of the subject.</a:t>
            </a:r>
          </a:p>
        </p:txBody>
      </p:sp>
      <p:sp>
        <p:nvSpPr>
          <p:cNvPr id="34" name="Freeform 33"/>
          <p:cNvSpPr/>
          <p:nvPr/>
        </p:nvSpPr>
        <p:spPr>
          <a:xfrm>
            <a:off x="14643654" y="8847388"/>
            <a:ext cx="6480000" cy="5040000"/>
          </a:xfrm>
          <a:custGeom>
            <a:avLst/>
            <a:gdLst>
              <a:gd name="connsiteX0" fmla="*/ 0 w 7389264"/>
              <a:gd name="connsiteY0" fmla="*/ 0 h 4799035"/>
              <a:gd name="connsiteX1" fmla="*/ 7389264 w 7389264"/>
              <a:gd name="connsiteY1" fmla="*/ 0 h 4799035"/>
              <a:gd name="connsiteX2" fmla="*/ 7389264 w 7389264"/>
              <a:gd name="connsiteY2" fmla="*/ 4799035 h 4799035"/>
              <a:gd name="connsiteX3" fmla="*/ 0 w 7389264"/>
              <a:gd name="connsiteY3" fmla="*/ 4799035 h 4799035"/>
              <a:gd name="connsiteX4" fmla="*/ 0 w 7389264"/>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89264" h="4799035">
                <a:moveTo>
                  <a:pt x="0" y="0"/>
                </a:moveTo>
                <a:lnTo>
                  <a:pt x="7389264" y="0"/>
                </a:lnTo>
                <a:lnTo>
                  <a:pt x="7389264" y="4799035"/>
                </a:lnTo>
                <a:lnTo>
                  <a:pt x="0" y="4799035"/>
                </a:lnTo>
                <a:lnTo>
                  <a:pt x="0" y="0"/>
                </a:lnTo>
                <a:close/>
              </a:path>
            </a:pathLst>
          </a:custGeom>
          <a:solidFill>
            <a:srgbClr val="00B0F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MATH334 (</a:t>
            </a:r>
            <a:r>
              <a:rPr lang="en-GB" sz="3600" b="1" dirty="0" smtClean="0"/>
              <a:t>Mathematical Physics Projects</a:t>
            </a:r>
            <a:r>
              <a:rPr lang="en-GB" sz="3600" b="1" kern="1200" dirty="0" smtClean="0"/>
              <a:t>)</a:t>
            </a:r>
          </a:p>
          <a:p>
            <a:pPr lvl="0" algn="ctr"/>
            <a:r>
              <a:rPr lang="en-GB" sz="2400" dirty="0" smtClean="0"/>
              <a:t>understood an area of advanced theoretical physics </a:t>
            </a:r>
          </a:p>
          <a:p>
            <a:pPr lvl="0" algn="ctr"/>
            <a:r>
              <a:rPr lang="en-GB" sz="2400" dirty="0" smtClean="0"/>
              <a:t>had experience in consulting relevant literature </a:t>
            </a:r>
          </a:p>
          <a:p>
            <a:pPr lvl="0" algn="ctr"/>
            <a:r>
              <a:rPr lang="en-GB" sz="2400" dirty="0" smtClean="0"/>
              <a:t>gained experience in using appropriate mathematics </a:t>
            </a:r>
          </a:p>
          <a:p>
            <a:pPr lvl="0" algn="ctr"/>
            <a:r>
              <a:rPr lang="en-GB" sz="2400" dirty="0" smtClean="0"/>
              <a:t>made a critical appraisal of the current understanding of the area </a:t>
            </a:r>
          </a:p>
          <a:p>
            <a:pPr lvl="0" algn="ctr"/>
            <a:r>
              <a:rPr lang="en-GB" sz="2400" dirty="0" smtClean="0"/>
              <a:t>learnt how to construct a written essay and given an oral presentation.</a:t>
            </a:r>
          </a:p>
        </p:txBody>
      </p:sp>
      <p:sp>
        <p:nvSpPr>
          <p:cNvPr id="35" name="Freeform 34"/>
          <p:cNvSpPr/>
          <p:nvPr/>
        </p:nvSpPr>
        <p:spPr>
          <a:xfrm>
            <a:off x="35767308" y="26013595"/>
            <a:ext cx="6480000" cy="3600000"/>
          </a:xfrm>
          <a:custGeom>
            <a:avLst/>
            <a:gdLst>
              <a:gd name="connsiteX0" fmla="*/ 0 w 7317817"/>
              <a:gd name="connsiteY0" fmla="*/ 0 h 2571998"/>
              <a:gd name="connsiteX1" fmla="*/ 7317817 w 7317817"/>
              <a:gd name="connsiteY1" fmla="*/ 0 h 2571998"/>
              <a:gd name="connsiteX2" fmla="*/ 7317817 w 7317817"/>
              <a:gd name="connsiteY2" fmla="*/ 2571998 h 2571998"/>
              <a:gd name="connsiteX3" fmla="*/ 0 w 7317817"/>
              <a:gd name="connsiteY3" fmla="*/ 2571998 h 2571998"/>
              <a:gd name="connsiteX4" fmla="*/ 0 w 7317817"/>
              <a:gd name="connsiteY4" fmla="*/ 0 h 2571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7817" h="2571998">
                <a:moveTo>
                  <a:pt x="0" y="0"/>
                </a:moveTo>
                <a:lnTo>
                  <a:pt x="7317817" y="0"/>
                </a:lnTo>
                <a:lnTo>
                  <a:pt x="7317817" y="2571998"/>
                </a:lnTo>
                <a:lnTo>
                  <a:pt x="0" y="2571998"/>
                </a:lnTo>
                <a:lnTo>
                  <a:pt x="0" y="0"/>
                </a:lnTo>
                <a:close/>
              </a:path>
            </a:pathLst>
          </a:custGeom>
          <a:solidFill>
            <a:srgbClr val="CC66FF"/>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ct val="35000"/>
              </a:spcAft>
            </a:pPr>
            <a:r>
              <a:rPr lang="en-GB" sz="2400" b="1" kern="1200" dirty="0" smtClean="0"/>
              <a:t>Modern Foreign Languages Modules Available:</a:t>
            </a:r>
          </a:p>
          <a:p>
            <a:pPr lvl="0" algn="ctr" defTabSz="800100">
              <a:spcBef>
                <a:spcPct val="0"/>
              </a:spcBef>
              <a:spcAft>
                <a:spcPct val="35000"/>
              </a:spcAft>
            </a:pPr>
            <a:r>
              <a:rPr lang="en-GB" sz="2400" dirty="0" smtClean="0"/>
              <a:t>(G1R9 ONLY)</a:t>
            </a:r>
            <a:endParaRPr lang="en-GB" sz="2400" kern="1200" dirty="0" smtClean="0"/>
          </a:p>
          <a:p>
            <a:pPr lvl="0" algn="ctr" defTabSz="800100">
              <a:spcBef>
                <a:spcPct val="0"/>
              </a:spcBef>
              <a:spcAft>
                <a:spcPct val="35000"/>
              </a:spcAft>
            </a:pPr>
            <a:r>
              <a:rPr lang="en-GB" sz="2400" dirty="0" smtClean="0"/>
              <a:t>15</a:t>
            </a:r>
            <a:r>
              <a:rPr lang="en-GB" sz="2400" kern="1200" dirty="0" smtClean="0"/>
              <a:t> Credits’ worth of Spanish, French or German</a:t>
            </a:r>
          </a:p>
          <a:p>
            <a:pPr lvl="0" algn="ctr" defTabSz="800100">
              <a:spcBef>
                <a:spcPct val="0"/>
              </a:spcBef>
              <a:spcAft>
                <a:spcPct val="35000"/>
              </a:spcAft>
            </a:pPr>
            <a:endParaRPr lang="en-GB" sz="2400" dirty="0" smtClean="0"/>
          </a:p>
          <a:p>
            <a:pPr lvl="0" algn="ctr" defTabSz="800100">
              <a:spcBef>
                <a:spcPct val="0"/>
              </a:spcBef>
              <a:spcAft>
                <a:spcPct val="35000"/>
              </a:spcAft>
            </a:pPr>
            <a:r>
              <a:rPr lang="en-GB" sz="2400" b="1" dirty="0" smtClean="0"/>
              <a:t>Philosophy Modules Available:</a:t>
            </a:r>
          </a:p>
          <a:p>
            <a:pPr lvl="0" algn="ctr" defTabSz="800100">
              <a:spcBef>
                <a:spcPct val="0"/>
              </a:spcBef>
              <a:spcAft>
                <a:spcPct val="35000"/>
              </a:spcAft>
            </a:pPr>
            <a:r>
              <a:rPr lang="en-GB" sz="2400" dirty="0" smtClean="0"/>
              <a:t>(GG13 ONLY)</a:t>
            </a:r>
          </a:p>
          <a:p>
            <a:pPr lvl="0" algn="ctr" defTabSz="800100">
              <a:spcBef>
                <a:spcPct val="0"/>
              </a:spcBef>
              <a:spcAft>
                <a:spcPct val="35000"/>
              </a:spcAft>
            </a:pPr>
            <a:r>
              <a:rPr lang="en-GB" sz="2400" dirty="0" smtClean="0"/>
              <a:t>PHIL346</a:t>
            </a:r>
            <a:endParaRPr lang="en-GB" sz="2400" kern="1200" dirty="0"/>
          </a:p>
        </p:txBody>
      </p:sp>
      <p:sp>
        <p:nvSpPr>
          <p:cNvPr id="37" name="TextBox 36"/>
          <p:cNvSpPr txBox="1"/>
          <p:nvPr/>
        </p:nvSpPr>
        <p:spPr>
          <a:xfrm>
            <a:off x="16507718" y="2610595"/>
            <a:ext cx="9793088" cy="830997"/>
          </a:xfrm>
          <a:prstGeom prst="rect">
            <a:avLst/>
          </a:prstGeom>
          <a:noFill/>
        </p:spPr>
        <p:txBody>
          <a:bodyPr wrap="square" rtlCol="0">
            <a:spAutoFit/>
          </a:bodyPr>
          <a:lstStyle/>
          <a:p>
            <a:pPr algn="ctr"/>
            <a:r>
              <a:rPr lang="en-GB" sz="4800" dirty="0" smtClean="0">
                <a:solidFill>
                  <a:srgbClr val="FF0000"/>
                </a:solidFill>
              </a:rPr>
              <a:t>Mathematical Sciences Modules</a:t>
            </a:r>
            <a:endParaRPr lang="en-GB" sz="4800" dirty="0">
              <a:solidFill>
                <a:srgbClr val="FF0000"/>
              </a:solidFill>
            </a:endParaRPr>
          </a:p>
        </p:txBody>
      </p:sp>
      <p:sp>
        <p:nvSpPr>
          <p:cNvPr id="38" name="TextBox 37"/>
          <p:cNvSpPr txBox="1"/>
          <p:nvPr/>
        </p:nvSpPr>
        <p:spPr>
          <a:xfrm>
            <a:off x="16507718" y="25110190"/>
            <a:ext cx="9793088" cy="830997"/>
          </a:xfrm>
          <a:prstGeom prst="rect">
            <a:avLst/>
          </a:prstGeom>
          <a:noFill/>
        </p:spPr>
        <p:txBody>
          <a:bodyPr wrap="square" rtlCol="0">
            <a:spAutoFit/>
          </a:bodyPr>
          <a:lstStyle/>
          <a:p>
            <a:pPr algn="ctr"/>
            <a:r>
              <a:rPr lang="en-GB" sz="4800" dirty="0" smtClean="0">
                <a:solidFill>
                  <a:srgbClr val="FF0000"/>
                </a:solidFill>
              </a:rPr>
              <a:t>Other Subjects’ Modules</a:t>
            </a:r>
            <a:endParaRPr lang="en-GB" sz="4800" dirty="0">
              <a:solidFill>
                <a:srgbClr val="FF0000"/>
              </a:solidFill>
            </a:endParaRPr>
          </a:p>
        </p:txBody>
      </p:sp>
      <p:sp>
        <p:nvSpPr>
          <p:cNvPr id="20" name="Freeform 19"/>
          <p:cNvSpPr/>
          <p:nvPr/>
        </p:nvSpPr>
        <p:spPr>
          <a:xfrm>
            <a:off x="561218" y="3546699"/>
            <a:ext cx="6480000" cy="5040000"/>
          </a:xfrm>
          <a:custGeom>
            <a:avLst/>
            <a:gdLst>
              <a:gd name="connsiteX0" fmla="*/ 0 w 7595139"/>
              <a:gd name="connsiteY0" fmla="*/ 0 h 4799035"/>
              <a:gd name="connsiteX1" fmla="*/ 7595139 w 7595139"/>
              <a:gd name="connsiteY1" fmla="*/ 0 h 4799035"/>
              <a:gd name="connsiteX2" fmla="*/ 7595139 w 7595139"/>
              <a:gd name="connsiteY2" fmla="*/ 4799035 h 4799035"/>
              <a:gd name="connsiteX3" fmla="*/ 0 w 7595139"/>
              <a:gd name="connsiteY3" fmla="*/ 4799035 h 4799035"/>
              <a:gd name="connsiteX4" fmla="*/ 0 w 7595139"/>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5139" h="4799035">
                <a:moveTo>
                  <a:pt x="0" y="0"/>
                </a:moveTo>
                <a:lnTo>
                  <a:pt x="7595139" y="0"/>
                </a:lnTo>
                <a:lnTo>
                  <a:pt x="7595139" y="4799035"/>
                </a:lnTo>
                <a:lnTo>
                  <a:pt x="0" y="4799035"/>
                </a:lnTo>
                <a:lnTo>
                  <a:pt x="0" y="0"/>
                </a:lnTo>
                <a:close/>
              </a:path>
            </a:pathLst>
          </a:custGeom>
          <a:solidFill>
            <a:srgbClr val="00B0F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MATH302 (</a:t>
            </a:r>
            <a:r>
              <a:rPr lang="en-GB" sz="3600" b="1" dirty="0" smtClean="0"/>
              <a:t>History Of Mathematics</a:t>
            </a:r>
            <a:r>
              <a:rPr lang="en-GB" sz="3600" b="1" kern="1200" dirty="0" smtClean="0"/>
              <a:t>)</a:t>
            </a:r>
          </a:p>
          <a:p>
            <a:pPr algn="ctr"/>
            <a:r>
              <a:rPr lang="en-GB" sz="2400" dirty="0" smtClean="0"/>
              <a:t>Acquire a historical perspective on the development of mathematical ideas and their relationship with contemporary culture, and through the various methods of assessment become more articulate about their importance and relevance in the educational scene</a:t>
            </a:r>
            <a:endParaRPr lang="en-GB" sz="2400" dirty="0"/>
          </a:p>
        </p:txBody>
      </p:sp>
      <p:sp>
        <p:nvSpPr>
          <p:cNvPr id="21" name="Freeform 20"/>
          <p:cNvSpPr/>
          <p:nvPr/>
        </p:nvSpPr>
        <p:spPr>
          <a:xfrm>
            <a:off x="21684872" y="3546699"/>
            <a:ext cx="6480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FFFF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MATH324 (</a:t>
            </a:r>
            <a:r>
              <a:rPr lang="en-GB" sz="3600" b="1" dirty="0" smtClean="0"/>
              <a:t>Cartesian Tensors And Mathematical Models Of Solids And Viscous Fluids</a:t>
            </a:r>
            <a:r>
              <a:rPr lang="en-GB" sz="3600" b="1" kern="1200" dirty="0" smtClean="0"/>
              <a:t>)</a:t>
            </a:r>
          </a:p>
          <a:p>
            <a:pPr algn="ctr"/>
            <a:r>
              <a:rPr lang="en-GB" sz="2400" dirty="0" smtClean="0"/>
              <a:t>understand and actively use the basic concepts of continuum mechanics such as stress, deformation and constitutive relations, and apply mathematical methods for analysis of problems involving the flow of viscous fluid or behaviour of solid elastic materials.</a:t>
            </a:r>
            <a:endParaRPr lang="en-GB" sz="2400" dirty="0"/>
          </a:p>
        </p:txBody>
      </p:sp>
      <p:sp>
        <p:nvSpPr>
          <p:cNvPr id="22" name="Freeform 21"/>
          <p:cNvSpPr/>
          <p:nvPr/>
        </p:nvSpPr>
        <p:spPr>
          <a:xfrm>
            <a:off x="35767308" y="3546699"/>
            <a:ext cx="6480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FFFF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MATH326 (</a:t>
            </a:r>
            <a:r>
              <a:rPr lang="en-GB" sz="3600" b="1" dirty="0" smtClean="0"/>
              <a:t>Relativity</a:t>
            </a:r>
            <a:r>
              <a:rPr lang="en-GB" sz="3600" b="1" kern="1200" dirty="0" smtClean="0"/>
              <a:t>)</a:t>
            </a:r>
          </a:p>
          <a:p>
            <a:pPr algn="ctr"/>
            <a:r>
              <a:rPr lang="en-GB" sz="2400" dirty="0" smtClean="0"/>
              <a:t>understand why space-time forms a non-Euclidean four-dimensional manifold;</a:t>
            </a:r>
          </a:p>
          <a:p>
            <a:pPr algn="ctr"/>
            <a:r>
              <a:rPr lang="en-GB" sz="2400" dirty="0" smtClean="0"/>
              <a:t>be proficient at calculations involving Lorentz transformations, energy-momentum conservation, and the </a:t>
            </a:r>
            <a:r>
              <a:rPr lang="en-GB" sz="2400" dirty="0" err="1" smtClean="0"/>
              <a:t>Christoffel</a:t>
            </a:r>
            <a:r>
              <a:rPr lang="en-GB" sz="2400" dirty="0" smtClean="0"/>
              <a:t> symbols.</a:t>
            </a:r>
          </a:p>
          <a:p>
            <a:pPr algn="ctr"/>
            <a:r>
              <a:rPr lang="en-GB" sz="2400" dirty="0" smtClean="0"/>
              <a:t>understand the arguments leading to Einstein's field equations and how Newton's law of gravity arises as a limiting case.</a:t>
            </a:r>
          </a:p>
          <a:p>
            <a:pPr algn="ctr"/>
            <a:r>
              <a:rPr lang="en-GB" sz="2400" dirty="0" smtClean="0"/>
              <a:t>be able to calculate the trajectories of bodies in a Schwarzschild space-time.</a:t>
            </a:r>
          </a:p>
          <a:p>
            <a:pPr lvl="0" algn="ctr" defTabSz="800100">
              <a:spcBef>
                <a:spcPct val="0"/>
              </a:spcBef>
              <a:spcAft>
                <a:spcPct val="35000"/>
              </a:spcAft>
            </a:pPr>
            <a:endParaRPr lang="en-GB" sz="2400" kern="1200" dirty="0"/>
          </a:p>
        </p:txBody>
      </p:sp>
      <p:sp>
        <p:nvSpPr>
          <p:cNvPr id="39" name="Freeform 38"/>
          <p:cNvSpPr/>
          <p:nvPr/>
        </p:nvSpPr>
        <p:spPr>
          <a:xfrm>
            <a:off x="28726090" y="3546699"/>
            <a:ext cx="6480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FFFF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MATH325 (</a:t>
            </a:r>
            <a:r>
              <a:rPr lang="en-GB" sz="3600" b="1" dirty="0" smtClean="0"/>
              <a:t>Quantum Mechanics</a:t>
            </a:r>
            <a:r>
              <a:rPr lang="en-GB" sz="3600" b="1" kern="1200" dirty="0" smtClean="0"/>
              <a:t>)</a:t>
            </a:r>
          </a:p>
          <a:p>
            <a:pPr algn="ctr"/>
            <a:r>
              <a:rPr lang="en-GB" sz="2400" dirty="0" smtClean="0"/>
              <a:t>solve Schrodinger’s equation for simple systems, and have some intuitive understanding of the </a:t>
            </a:r>
            <a:r>
              <a:rPr lang="en-GB" sz="2400" i="1" dirty="0" smtClean="0"/>
              <a:t>significance</a:t>
            </a:r>
            <a:r>
              <a:rPr lang="en-GB" sz="2400" dirty="0" smtClean="0"/>
              <a:t> of quantum mechanics for both elementary systems and the behaviour of matter.</a:t>
            </a:r>
            <a:endParaRPr lang="en-GB" sz="2400" dirty="0"/>
          </a:p>
        </p:txBody>
      </p:sp>
      <p:sp>
        <p:nvSpPr>
          <p:cNvPr id="40" name="Freeform 39"/>
          <p:cNvSpPr/>
          <p:nvPr/>
        </p:nvSpPr>
        <p:spPr>
          <a:xfrm>
            <a:off x="14643654" y="3546699"/>
            <a:ext cx="6480000" cy="5040000"/>
          </a:xfrm>
          <a:custGeom>
            <a:avLst/>
            <a:gdLst>
              <a:gd name="connsiteX0" fmla="*/ 0 w 7389264"/>
              <a:gd name="connsiteY0" fmla="*/ 0 h 4799035"/>
              <a:gd name="connsiteX1" fmla="*/ 7389264 w 7389264"/>
              <a:gd name="connsiteY1" fmla="*/ 0 h 4799035"/>
              <a:gd name="connsiteX2" fmla="*/ 7389264 w 7389264"/>
              <a:gd name="connsiteY2" fmla="*/ 4799035 h 4799035"/>
              <a:gd name="connsiteX3" fmla="*/ 0 w 7389264"/>
              <a:gd name="connsiteY3" fmla="*/ 4799035 h 4799035"/>
              <a:gd name="connsiteX4" fmla="*/ 0 w 7389264"/>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89264" h="4799035">
                <a:moveTo>
                  <a:pt x="0" y="0"/>
                </a:moveTo>
                <a:lnTo>
                  <a:pt x="7389264" y="0"/>
                </a:lnTo>
                <a:lnTo>
                  <a:pt x="7389264" y="4799035"/>
                </a:lnTo>
                <a:lnTo>
                  <a:pt x="0" y="4799035"/>
                </a:lnTo>
                <a:lnTo>
                  <a:pt x="0" y="0"/>
                </a:lnTo>
                <a:close/>
              </a:path>
            </a:pathLst>
          </a:custGeom>
          <a:solidFill>
            <a:srgbClr val="FFFF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MATH323 (</a:t>
            </a:r>
            <a:r>
              <a:rPr lang="en-GB" sz="3600" b="1" dirty="0" smtClean="0"/>
              <a:t>Further Methods Of Applied Mathematics </a:t>
            </a:r>
            <a:r>
              <a:rPr lang="en-GB" sz="3600" b="1" kern="1200" dirty="0" smtClean="0"/>
              <a:t>)</a:t>
            </a:r>
          </a:p>
          <a:p>
            <a:pPr algn="ctr"/>
            <a:r>
              <a:rPr lang="en-GB" sz="2400" dirty="0" smtClean="0"/>
              <a:t>to use the method of "Variation of Arbitrary Parameters" to find the solutions of some inhomogeneous ODE’s, solve simple integral </a:t>
            </a:r>
            <a:r>
              <a:rPr lang="en-GB" sz="2400" dirty="0" err="1" smtClean="0"/>
              <a:t>extremal</a:t>
            </a:r>
            <a:r>
              <a:rPr lang="en-GB" sz="2400" dirty="0" smtClean="0"/>
              <a:t> problems including cases with constraints;</a:t>
            </a:r>
          </a:p>
          <a:p>
            <a:pPr algn="ctr"/>
            <a:r>
              <a:rPr lang="en-GB" sz="2400" dirty="0" smtClean="0"/>
              <a:t>classify a system of simultaneous 1st-order linear partial differential equations, &amp; to find the Riemann invariants &amp; general or specific solutions in appropriate cases; classify 2nd-order linear partial differential equations &amp;, in appropriate cases, find general or specific solutions.   </a:t>
            </a:r>
            <a:endParaRPr lang="en-GB" sz="2400" dirty="0"/>
          </a:p>
        </p:txBody>
      </p:sp>
      <p:sp>
        <p:nvSpPr>
          <p:cNvPr id="46" name="Freeform 45"/>
          <p:cNvSpPr/>
          <p:nvPr/>
        </p:nvSpPr>
        <p:spPr>
          <a:xfrm>
            <a:off x="561218" y="19448766"/>
            <a:ext cx="6480000" cy="5040000"/>
          </a:xfrm>
          <a:custGeom>
            <a:avLst/>
            <a:gdLst>
              <a:gd name="connsiteX0" fmla="*/ 0 w 7595139"/>
              <a:gd name="connsiteY0" fmla="*/ 0 h 4799035"/>
              <a:gd name="connsiteX1" fmla="*/ 7595139 w 7595139"/>
              <a:gd name="connsiteY1" fmla="*/ 0 h 4799035"/>
              <a:gd name="connsiteX2" fmla="*/ 7595139 w 7595139"/>
              <a:gd name="connsiteY2" fmla="*/ 4799035 h 4799035"/>
              <a:gd name="connsiteX3" fmla="*/ 0 w 7595139"/>
              <a:gd name="connsiteY3" fmla="*/ 4799035 h 4799035"/>
              <a:gd name="connsiteX4" fmla="*/ 0 w 7595139"/>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5139" h="4799035">
                <a:moveTo>
                  <a:pt x="0" y="0"/>
                </a:moveTo>
                <a:lnTo>
                  <a:pt x="7595139" y="0"/>
                </a:lnTo>
                <a:lnTo>
                  <a:pt x="7595139" y="4799035"/>
                </a:lnTo>
                <a:lnTo>
                  <a:pt x="0" y="4799035"/>
                </a:lnTo>
                <a:lnTo>
                  <a:pt x="0" y="0"/>
                </a:lnTo>
                <a:close/>
              </a:path>
            </a:pathLst>
          </a:custGeom>
          <a:solidFill>
            <a:srgbClr val="92D05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MATH363 (</a:t>
            </a:r>
            <a:r>
              <a:rPr lang="en-GB" sz="3600" b="1" dirty="0" smtClean="0"/>
              <a:t>Linear Statistical Models </a:t>
            </a:r>
            <a:r>
              <a:rPr lang="en-GB" sz="3600" b="1" kern="1200" dirty="0" smtClean="0"/>
              <a:t>)</a:t>
            </a:r>
          </a:p>
          <a:p>
            <a:pPr algn="ctr"/>
            <a:r>
              <a:rPr lang="en-GB" sz="2400" b="1" dirty="0" smtClean="0"/>
              <a:t>General Linear Models:  </a:t>
            </a:r>
            <a:r>
              <a:rPr lang="en-GB" sz="2400" dirty="0" smtClean="0"/>
              <a:t>simple linear regression; one-way analysis of variance;  estimation and inference; two and three-way analysis of variance; more complex designs.</a:t>
            </a:r>
          </a:p>
          <a:p>
            <a:pPr algn="ctr"/>
            <a:r>
              <a:rPr lang="en-GB" sz="2400" b="1" dirty="0" smtClean="0"/>
              <a:t>Generalized Linear Models:</a:t>
            </a:r>
            <a:r>
              <a:rPr lang="en-GB" sz="2400" dirty="0" smtClean="0"/>
              <a:t> foundations; exponential family of distributions; estimation and inference; binary response variables; normal response variables;  contingency tables and log-linear models; other applications</a:t>
            </a:r>
            <a:endParaRPr lang="en-GB" sz="2400" dirty="0"/>
          </a:p>
        </p:txBody>
      </p:sp>
      <p:sp>
        <p:nvSpPr>
          <p:cNvPr id="47" name="Freeform 46"/>
          <p:cNvSpPr/>
          <p:nvPr/>
        </p:nvSpPr>
        <p:spPr>
          <a:xfrm>
            <a:off x="21684872" y="19448766"/>
            <a:ext cx="6480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92D05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MATH367 (</a:t>
            </a:r>
            <a:r>
              <a:rPr lang="en-GB" sz="3600" b="1" dirty="0" smtClean="0"/>
              <a:t>Networks In Theory And Practice</a:t>
            </a:r>
            <a:r>
              <a:rPr lang="en-GB" sz="3600" b="1" kern="1200" dirty="0" smtClean="0"/>
              <a:t>)</a:t>
            </a:r>
          </a:p>
          <a:p>
            <a:pPr lvl="0" algn="ctr"/>
            <a:r>
              <a:rPr lang="en-GB" sz="2400" dirty="0" smtClean="0"/>
              <a:t>be able to model problems in terms of networks.</a:t>
            </a:r>
          </a:p>
          <a:p>
            <a:pPr algn="ctr"/>
            <a:r>
              <a:rPr lang="en-GB" sz="2400" dirty="0" smtClean="0"/>
              <a:t>be able to apply effectively a range of exact and heuristic optimisation techniques</a:t>
            </a:r>
            <a:endParaRPr lang="en-GB" sz="2400" dirty="0"/>
          </a:p>
        </p:txBody>
      </p:sp>
      <p:sp>
        <p:nvSpPr>
          <p:cNvPr id="49" name="Freeform 48"/>
          <p:cNvSpPr/>
          <p:nvPr/>
        </p:nvSpPr>
        <p:spPr>
          <a:xfrm>
            <a:off x="28726090" y="19448766"/>
            <a:ext cx="6480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00B0F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MATH399 (</a:t>
            </a:r>
            <a:r>
              <a:rPr lang="en-GB" sz="3600" b="1" dirty="0" smtClean="0"/>
              <a:t>Mathematical Project Module</a:t>
            </a:r>
            <a:r>
              <a:rPr lang="en-GB" sz="3600" b="1" kern="1200" dirty="0" smtClean="0"/>
              <a:t>)</a:t>
            </a:r>
          </a:p>
          <a:p>
            <a:pPr algn="ctr"/>
            <a:r>
              <a:rPr lang="en-GB" sz="2400" dirty="0" smtClean="0"/>
              <a:t>A range of projects are available within each division, as well as a Maths in Society project.</a:t>
            </a:r>
            <a:endParaRPr lang="en-GB" sz="2400" kern="1200" dirty="0"/>
          </a:p>
        </p:txBody>
      </p:sp>
      <p:sp>
        <p:nvSpPr>
          <p:cNvPr id="50" name="Freeform 49"/>
          <p:cNvSpPr/>
          <p:nvPr/>
        </p:nvSpPr>
        <p:spPr>
          <a:xfrm>
            <a:off x="14643654" y="19448766"/>
            <a:ext cx="6480000" cy="5040000"/>
          </a:xfrm>
          <a:custGeom>
            <a:avLst/>
            <a:gdLst>
              <a:gd name="connsiteX0" fmla="*/ 0 w 7389264"/>
              <a:gd name="connsiteY0" fmla="*/ 0 h 4799035"/>
              <a:gd name="connsiteX1" fmla="*/ 7389264 w 7389264"/>
              <a:gd name="connsiteY1" fmla="*/ 0 h 4799035"/>
              <a:gd name="connsiteX2" fmla="*/ 7389264 w 7389264"/>
              <a:gd name="connsiteY2" fmla="*/ 4799035 h 4799035"/>
              <a:gd name="connsiteX3" fmla="*/ 0 w 7389264"/>
              <a:gd name="connsiteY3" fmla="*/ 4799035 h 4799035"/>
              <a:gd name="connsiteX4" fmla="*/ 0 w 7389264"/>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89264" h="4799035">
                <a:moveTo>
                  <a:pt x="0" y="0"/>
                </a:moveTo>
                <a:lnTo>
                  <a:pt x="7389264" y="0"/>
                </a:lnTo>
                <a:lnTo>
                  <a:pt x="7389264" y="4799035"/>
                </a:lnTo>
                <a:lnTo>
                  <a:pt x="0" y="4799035"/>
                </a:lnTo>
                <a:lnTo>
                  <a:pt x="0" y="0"/>
                </a:lnTo>
                <a:close/>
              </a:path>
            </a:pathLst>
          </a:custGeom>
          <a:solidFill>
            <a:srgbClr val="92D05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algn="ctr"/>
            <a:r>
              <a:rPr lang="en-GB" sz="3600" b="1" kern="1200" dirty="0" smtClean="0"/>
              <a:t>MATH366 (</a:t>
            </a:r>
            <a:r>
              <a:rPr lang="en-GB" sz="3600" b="1" dirty="0" smtClean="0"/>
              <a:t>Mathematical Risk Theory </a:t>
            </a:r>
            <a:r>
              <a:rPr lang="en-GB" sz="3600" b="1" kern="1200" dirty="0" smtClean="0"/>
              <a:t>)</a:t>
            </a:r>
          </a:p>
          <a:p>
            <a:pPr marL="457200" indent="-457200" algn="ctr"/>
            <a:r>
              <a:rPr lang="en-US" sz="2400" dirty="0" smtClean="0"/>
              <a:t>Decision Theory </a:t>
            </a:r>
            <a:endParaRPr lang="en-GB" sz="2400" dirty="0" smtClean="0"/>
          </a:p>
          <a:p>
            <a:pPr marL="457200" indent="-457200" algn="ctr"/>
            <a:r>
              <a:rPr lang="en-US" sz="2400" dirty="0" smtClean="0"/>
              <a:t> Applications of Probability Theory to actuarial risk models </a:t>
            </a:r>
            <a:endParaRPr lang="en-GB" sz="2400" dirty="0" smtClean="0"/>
          </a:p>
          <a:p>
            <a:pPr marL="457200" indent="-457200" algn="ctr"/>
            <a:r>
              <a:rPr lang="en-US" sz="2400" dirty="0" smtClean="0"/>
              <a:t> (The collective risk model (aggregate loss models) </a:t>
            </a:r>
            <a:endParaRPr lang="en-GB" sz="2400" dirty="0" smtClean="0"/>
          </a:p>
          <a:p>
            <a:pPr marL="457200" indent="-457200" algn="ctr"/>
            <a:r>
              <a:rPr lang="en-US" sz="2400" dirty="0" smtClean="0"/>
              <a:t>  The individual risk model (group insurance models) </a:t>
            </a:r>
            <a:endParaRPr lang="en-GB" sz="2400" dirty="0" smtClean="0"/>
          </a:p>
          <a:p>
            <a:pPr marL="457200" indent="-457200" algn="ctr"/>
            <a:r>
              <a:rPr lang="en-US" sz="2400" dirty="0" smtClean="0"/>
              <a:t>  Ruin Theory </a:t>
            </a:r>
            <a:endParaRPr lang="en-GB" sz="2400" dirty="0" smtClean="0"/>
          </a:p>
          <a:p>
            <a:pPr marL="457200" indent="-457200" algn="ctr"/>
            <a:r>
              <a:rPr lang="en-US" sz="2400" dirty="0" smtClean="0"/>
              <a:t> Claim reserving methods </a:t>
            </a:r>
            <a:endParaRPr lang="en-GB" sz="2400" dirty="0"/>
          </a:p>
        </p:txBody>
      </p:sp>
      <p:sp>
        <p:nvSpPr>
          <p:cNvPr id="33" name="Freeform 32"/>
          <p:cNvSpPr/>
          <p:nvPr/>
        </p:nvSpPr>
        <p:spPr>
          <a:xfrm>
            <a:off x="7602436" y="14148077"/>
            <a:ext cx="6480000" cy="5040000"/>
          </a:xfrm>
          <a:custGeom>
            <a:avLst/>
            <a:gdLst>
              <a:gd name="connsiteX0" fmla="*/ 0 w 7595139"/>
              <a:gd name="connsiteY0" fmla="*/ 0 h 4799035"/>
              <a:gd name="connsiteX1" fmla="*/ 7595139 w 7595139"/>
              <a:gd name="connsiteY1" fmla="*/ 0 h 4799035"/>
              <a:gd name="connsiteX2" fmla="*/ 7595139 w 7595139"/>
              <a:gd name="connsiteY2" fmla="*/ 4799035 h 4799035"/>
              <a:gd name="connsiteX3" fmla="*/ 0 w 7595139"/>
              <a:gd name="connsiteY3" fmla="*/ 4799035 h 4799035"/>
              <a:gd name="connsiteX4" fmla="*/ 0 w 7595139"/>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5139" h="4799035">
                <a:moveTo>
                  <a:pt x="0" y="0"/>
                </a:moveTo>
                <a:lnTo>
                  <a:pt x="7595139" y="0"/>
                </a:lnTo>
                <a:lnTo>
                  <a:pt x="7595139" y="4799035"/>
                </a:lnTo>
                <a:lnTo>
                  <a:pt x="0" y="4799035"/>
                </a:lnTo>
                <a:lnTo>
                  <a:pt x="0" y="0"/>
                </a:lnTo>
                <a:close/>
              </a:path>
            </a:pathLst>
          </a:custGeom>
          <a:solidFill>
            <a:srgbClr val="FF00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MATH350 (</a:t>
            </a:r>
            <a:r>
              <a:rPr lang="en-GB" sz="3600" b="1" dirty="0" smtClean="0"/>
              <a:t>Analytic Methods In Higher Geometry</a:t>
            </a:r>
            <a:r>
              <a:rPr lang="en-GB" sz="3600" b="1" kern="1200" dirty="0" smtClean="0"/>
              <a:t>)</a:t>
            </a:r>
          </a:p>
          <a:p>
            <a:pPr algn="ctr"/>
            <a:r>
              <a:rPr lang="en-GB" sz="2400" dirty="0" smtClean="0"/>
              <a:t>understand the concept of duality in Linear Algebra, </a:t>
            </a:r>
          </a:p>
          <a:p>
            <a:pPr algn="ctr"/>
            <a:r>
              <a:rPr lang="en-GB" sz="2400" dirty="0" smtClean="0"/>
              <a:t>be able to work with tensors, </a:t>
            </a:r>
          </a:p>
          <a:p>
            <a:pPr algn="ctr"/>
            <a:r>
              <a:rPr lang="en-GB" sz="2400" dirty="0" smtClean="0"/>
              <a:t>understand the basic concepts of geometry of smooth manifolds, </a:t>
            </a:r>
          </a:p>
          <a:p>
            <a:pPr algn="ctr"/>
            <a:r>
              <a:rPr lang="en-GB" sz="2400" dirty="0" smtClean="0"/>
              <a:t>be able to perform computations with differential forms in local coordinates, </a:t>
            </a:r>
          </a:p>
          <a:p>
            <a:pPr algn="ctr"/>
            <a:r>
              <a:rPr lang="en-GB" sz="2400" dirty="0" smtClean="0"/>
              <a:t>know certain applications of differential forms to topology and Hamiltonian mechanics.</a:t>
            </a:r>
          </a:p>
        </p:txBody>
      </p:sp>
      <p:sp>
        <p:nvSpPr>
          <p:cNvPr id="36" name="Freeform 35"/>
          <p:cNvSpPr/>
          <p:nvPr/>
        </p:nvSpPr>
        <p:spPr>
          <a:xfrm>
            <a:off x="7602436" y="8847388"/>
            <a:ext cx="6480000" cy="5040000"/>
          </a:xfrm>
          <a:custGeom>
            <a:avLst/>
            <a:gdLst>
              <a:gd name="connsiteX0" fmla="*/ 0 w 7595139"/>
              <a:gd name="connsiteY0" fmla="*/ 0 h 4799035"/>
              <a:gd name="connsiteX1" fmla="*/ 7595139 w 7595139"/>
              <a:gd name="connsiteY1" fmla="*/ 0 h 4799035"/>
              <a:gd name="connsiteX2" fmla="*/ 7595139 w 7595139"/>
              <a:gd name="connsiteY2" fmla="*/ 4799035 h 4799035"/>
              <a:gd name="connsiteX3" fmla="*/ 0 w 7595139"/>
              <a:gd name="connsiteY3" fmla="*/ 4799035 h 4799035"/>
              <a:gd name="connsiteX4" fmla="*/ 0 w 7595139"/>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5139" h="4799035">
                <a:moveTo>
                  <a:pt x="0" y="0"/>
                </a:moveTo>
                <a:lnTo>
                  <a:pt x="7595139" y="0"/>
                </a:lnTo>
                <a:lnTo>
                  <a:pt x="7595139" y="4799035"/>
                </a:lnTo>
                <a:lnTo>
                  <a:pt x="0" y="4799035"/>
                </a:lnTo>
                <a:lnTo>
                  <a:pt x="0" y="0"/>
                </a:lnTo>
                <a:close/>
              </a:path>
            </a:pathLst>
          </a:custGeom>
          <a:solidFill>
            <a:srgbClr val="FFFF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MATH332 (</a:t>
            </a:r>
            <a:r>
              <a:rPr lang="en-GB" sz="3600" b="1" dirty="0" smtClean="0"/>
              <a:t>Population Dynamics</a:t>
            </a:r>
            <a:r>
              <a:rPr lang="en-GB" sz="3600" b="1" kern="1200" dirty="0" smtClean="0"/>
              <a:t>)</a:t>
            </a:r>
          </a:p>
          <a:p>
            <a:pPr lvl="0" algn="ctr"/>
            <a:r>
              <a:rPr lang="en-US" sz="2400" dirty="0" smtClean="0"/>
              <a:t>Use analytical and graphical methods to investigate population growth and the stability of equilibrium states for continuous-time and discrete-time models of ecological systems.</a:t>
            </a:r>
            <a:endParaRPr lang="en-GB" sz="2400" dirty="0" smtClean="0"/>
          </a:p>
          <a:p>
            <a:pPr lvl="0" algn="ctr"/>
            <a:r>
              <a:rPr lang="en-US" sz="2400" dirty="0" smtClean="0"/>
              <a:t>Relate the predictions of the mathematical models to experimental results obtained in the field.</a:t>
            </a:r>
            <a:endParaRPr lang="en-GB" sz="2400" dirty="0" smtClean="0"/>
          </a:p>
          <a:p>
            <a:pPr lvl="0" algn="ctr"/>
            <a:r>
              <a:rPr lang="en-US" sz="2400" dirty="0" err="1" smtClean="0"/>
              <a:t>Recognise</a:t>
            </a:r>
            <a:r>
              <a:rPr lang="en-US" sz="2400" dirty="0" smtClean="0"/>
              <a:t> the limitations of mathematical </a:t>
            </a:r>
            <a:r>
              <a:rPr lang="en-US" sz="2400" dirty="0" err="1" smtClean="0"/>
              <a:t>modelling</a:t>
            </a:r>
            <a:r>
              <a:rPr lang="en-US" sz="2400" dirty="0" smtClean="0"/>
              <a:t> in understanding the mechanics of complex biological </a:t>
            </a:r>
            <a:r>
              <a:rPr lang="en-US" sz="2400" smtClean="0"/>
              <a:t>systems.</a:t>
            </a:r>
            <a:r>
              <a:rPr lang="en-GB" sz="2400" smtClean="0"/>
              <a:t>.</a:t>
            </a:r>
            <a:endParaRPr lang="en-GB" sz="2400" dirty="0" smtClean="0"/>
          </a:p>
        </p:txBody>
      </p:sp>
      <p:sp>
        <p:nvSpPr>
          <p:cNvPr id="51" name="Freeform 50"/>
          <p:cNvSpPr/>
          <p:nvPr/>
        </p:nvSpPr>
        <p:spPr>
          <a:xfrm>
            <a:off x="7602436" y="3546699"/>
            <a:ext cx="6480000" cy="5040000"/>
          </a:xfrm>
          <a:custGeom>
            <a:avLst/>
            <a:gdLst>
              <a:gd name="connsiteX0" fmla="*/ 0 w 7595139"/>
              <a:gd name="connsiteY0" fmla="*/ 0 h 4799035"/>
              <a:gd name="connsiteX1" fmla="*/ 7595139 w 7595139"/>
              <a:gd name="connsiteY1" fmla="*/ 0 h 4799035"/>
              <a:gd name="connsiteX2" fmla="*/ 7595139 w 7595139"/>
              <a:gd name="connsiteY2" fmla="*/ 4799035 h 4799035"/>
              <a:gd name="connsiteX3" fmla="*/ 0 w 7595139"/>
              <a:gd name="connsiteY3" fmla="*/ 4799035 h 4799035"/>
              <a:gd name="connsiteX4" fmla="*/ 0 w 7595139"/>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5139" h="4799035">
                <a:moveTo>
                  <a:pt x="0" y="0"/>
                </a:moveTo>
                <a:lnTo>
                  <a:pt x="7595139" y="0"/>
                </a:lnTo>
                <a:lnTo>
                  <a:pt x="7595139" y="4799035"/>
                </a:lnTo>
                <a:lnTo>
                  <a:pt x="0" y="4799035"/>
                </a:lnTo>
                <a:lnTo>
                  <a:pt x="0" y="0"/>
                </a:lnTo>
                <a:close/>
              </a:path>
            </a:pathLst>
          </a:custGeom>
          <a:solidFill>
            <a:srgbClr val="FFFF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MATH322 (</a:t>
            </a:r>
            <a:r>
              <a:rPr lang="en-GB" sz="3600" b="1" dirty="0" smtClean="0"/>
              <a:t>Chaos And Dynamical Systems</a:t>
            </a:r>
            <a:r>
              <a:rPr lang="en-GB" sz="3600" b="1" kern="1200" dirty="0" smtClean="0"/>
              <a:t>)</a:t>
            </a:r>
          </a:p>
          <a:p>
            <a:pPr algn="ctr"/>
            <a:r>
              <a:rPr lang="en-GB" sz="2400" dirty="0" smtClean="0"/>
              <a:t>Understand the possible behaviour of dynamical systems with particular attention to chaotic motion;</a:t>
            </a:r>
          </a:p>
          <a:p>
            <a:pPr algn="ctr"/>
            <a:r>
              <a:rPr lang="en-GB" sz="2400" dirty="0" smtClean="0"/>
              <a:t>be familiar with techniques for extracting fixed points and exploring the behaviour near such fixed points;</a:t>
            </a:r>
          </a:p>
          <a:p>
            <a:pPr algn="ctr"/>
            <a:r>
              <a:rPr lang="en-GB" sz="2400" dirty="0" smtClean="0"/>
              <a:t>understand how fractal sets arise and how to characterise them.</a:t>
            </a:r>
            <a:endParaRPr lang="en-GB" sz="2400" dirty="0"/>
          </a:p>
        </p:txBody>
      </p:sp>
      <p:sp>
        <p:nvSpPr>
          <p:cNvPr id="53" name="Freeform 52"/>
          <p:cNvSpPr/>
          <p:nvPr/>
        </p:nvSpPr>
        <p:spPr>
          <a:xfrm>
            <a:off x="7602436" y="19448766"/>
            <a:ext cx="6480000" cy="5040000"/>
          </a:xfrm>
          <a:custGeom>
            <a:avLst/>
            <a:gdLst>
              <a:gd name="connsiteX0" fmla="*/ 0 w 7595139"/>
              <a:gd name="connsiteY0" fmla="*/ 0 h 4799035"/>
              <a:gd name="connsiteX1" fmla="*/ 7595139 w 7595139"/>
              <a:gd name="connsiteY1" fmla="*/ 0 h 4799035"/>
              <a:gd name="connsiteX2" fmla="*/ 7595139 w 7595139"/>
              <a:gd name="connsiteY2" fmla="*/ 4799035 h 4799035"/>
              <a:gd name="connsiteX3" fmla="*/ 0 w 7595139"/>
              <a:gd name="connsiteY3" fmla="*/ 4799035 h 4799035"/>
              <a:gd name="connsiteX4" fmla="*/ 0 w 7595139"/>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5139" h="4799035">
                <a:moveTo>
                  <a:pt x="0" y="0"/>
                </a:moveTo>
                <a:lnTo>
                  <a:pt x="7595139" y="0"/>
                </a:lnTo>
                <a:lnTo>
                  <a:pt x="7595139" y="4799035"/>
                </a:lnTo>
                <a:lnTo>
                  <a:pt x="0" y="4799035"/>
                </a:lnTo>
                <a:lnTo>
                  <a:pt x="0" y="0"/>
                </a:lnTo>
                <a:close/>
              </a:path>
            </a:pathLst>
          </a:custGeom>
          <a:solidFill>
            <a:srgbClr val="92D05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MATH364 (</a:t>
            </a:r>
            <a:r>
              <a:rPr lang="en-GB" sz="3600" b="1" dirty="0" smtClean="0"/>
              <a:t>Medical Statistics</a:t>
            </a:r>
            <a:r>
              <a:rPr lang="en-GB" sz="3600" b="1" kern="1200" dirty="0" smtClean="0"/>
              <a:t>)</a:t>
            </a:r>
          </a:p>
          <a:p>
            <a:pPr algn="ctr"/>
            <a:r>
              <a:rPr lang="en-GB" sz="2400" dirty="0" smtClean="0"/>
              <a:t>identify the types of problems found in medical statistics; demonstrate the advantages and disadvantages of different epidemiological study designs; apply appropriate statistical methods to problems arising in epidemiology and interpret results; explain and apply statistical techniques used in survival analysis; critically evaluate statistical issues in the design &amp; analysis of clinical trials</a:t>
            </a:r>
          </a:p>
          <a:p>
            <a:pPr algn="ctr"/>
            <a:r>
              <a:rPr lang="en-GB" sz="2400" dirty="0" smtClean="0"/>
              <a:t>discuss statistical issues related to systematic review &amp; apply appropriate methods of meta-analysis</a:t>
            </a:r>
          </a:p>
          <a:p>
            <a:pPr algn="ctr"/>
            <a:r>
              <a:rPr lang="en-GB" sz="2400" dirty="0" smtClean="0"/>
              <a:t>apply Bayesian methods to simple medical problems</a:t>
            </a:r>
            <a:endParaRPr lang="en-GB" sz="2400" dirty="0"/>
          </a:p>
        </p:txBody>
      </p:sp>
      <p:sp>
        <p:nvSpPr>
          <p:cNvPr id="55" name="Freeform 54"/>
          <p:cNvSpPr/>
          <p:nvPr/>
        </p:nvSpPr>
        <p:spPr>
          <a:xfrm>
            <a:off x="21684872" y="25950451"/>
            <a:ext cx="6480000" cy="927240"/>
          </a:xfrm>
          <a:custGeom>
            <a:avLst/>
            <a:gdLst>
              <a:gd name="connsiteX0" fmla="*/ 0 w 7366195"/>
              <a:gd name="connsiteY0" fmla="*/ 0 h 3485980"/>
              <a:gd name="connsiteX1" fmla="*/ 7366195 w 7366195"/>
              <a:gd name="connsiteY1" fmla="*/ 0 h 3485980"/>
              <a:gd name="connsiteX2" fmla="*/ 7366195 w 7366195"/>
              <a:gd name="connsiteY2" fmla="*/ 3485980 h 3485980"/>
              <a:gd name="connsiteX3" fmla="*/ 0 w 7366195"/>
              <a:gd name="connsiteY3" fmla="*/ 3485980 h 3485980"/>
              <a:gd name="connsiteX4" fmla="*/ 0 w 7366195"/>
              <a:gd name="connsiteY4" fmla="*/ 0 h 3485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195" h="3485980">
                <a:moveTo>
                  <a:pt x="0" y="0"/>
                </a:moveTo>
                <a:lnTo>
                  <a:pt x="7366195" y="0"/>
                </a:lnTo>
                <a:lnTo>
                  <a:pt x="7366195" y="3485980"/>
                </a:lnTo>
                <a:lnTo>
                  <a:pt x="0" y="3485980"/>
                </a:lnTo>
                <a:lnTo>
                  <a:pt x="0" y="0"/>
                </a:lnTo>
                <a:close/>
              </a:path>
            </a:pathLst>
          </a:custGeom>
          <a:no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ct val="35000"/>
              </a:spcAft>
            </a:pPr>
            <a:endParaRPr lang="en-GB" sz="2400" dirty="0" smtClean="0"/>
          </a:p>
          <a:p>
            <a:pPr lvl="0" algn="ctr" defTabSz="800100">
              <a:spcBef>
                <a:spcPct val="0"/>
              </a:spcBef>
              <a:spcAft>
                <a:spcPct val="35000"/>
              </a:spcAft>
            </a:pPr>
            <a:r>
              <a:rPr lang="en-GB" sz="2400" b="1" dirty="0" smtClean="0"/>
              <a:t>Economics  &amp; Finance Modules Available:</a:t>
            </a:r>
          </a:p>
          <a:p>
            <a:pPr lvl="0" algn="ctr" defTabSz="800100">
              <a:spcBef>
                <a:spcPct val="0"/>
              </a:spcBef>
              <a:spcAft>
                <a:spcPct val="35000"/>
              </a:spcAft>
            </a:pPr>
            <a:r>
              <a:rPr lang="en-GB" sz="2400" dirty="0" smtClean="0"/>
              <a:t>(G1N3 &amp; GL11 ONLY)</a:t>
            </a:r>
          </a:p>
        </p:txBody>
      </p:sp>
      <p:cxnSp>
        <p:nvCxnSpPr>
          <p:cNvPr id="48" name="Straight Connector 47"/>
          <p:cNvCxnSpPr/>
          <p:nvPr/>
        </p:nvCxnSpPr>
        <p:spPr>
          <a:xfrm flipV="1">
            <a:off x="1242022" y="25077091"/>
            <a:ext cx="40756528"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
        <p:nvSpPr>
          <p:cNvPr id="52" name="Freeform 51"/>
          <p:cNvSpPr/>
          <p:nvPr/>
        </p:nvSpPr>
        <p:spPr>
          <a:xfrm>
            <a:off x="14643654" y="26022459"/>
            <a:ext cx="6480000" cy="927240"/>
          </a:xfrm>
          <a:custGeom>
            <a:avLst/>
            <a:gdLst>
              <a:gd name="connsiteX0" fmla="*/ 0 w 7366195"/>
              <a:gd name="connsiteY0" fmla="*/ 0 h 3485980"/>
              <a:gd name="connsiteX1" fmla="*/ 7366195 w 7366195"/>
              <a:gd name="connsiteY1" fmla="*/ 0 h 3485980"/>
              <a:gd name="connsiteX2" fmla="*/ 7366195 w 7366195"/>
              <a:gd name="connsiteY2" fmla="*/ 3485980 h 3485980"/>
              <a:gd name="connsiteX3" fmla="*/ 0 w 7366195"/>
              <a:gd name="connsiteY3" fmla="*/ 3485980 h 3485980"/>
              <a:gd name="connsiteX4" fmla="*/ 0 w 7366195"/>
              <a:gd name="connsiteY4" fmla="*/ 0 h 3485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195" h="3485980">
                <a:moveTo>
                  <a:pt x="0" y="0"/>
                </a:moveTo>
                <a:lnTo>
                  <a:pt x="7366195" y="0"/>
                </a:lnTo>
                <a:lnTo>
                  <a:pt x="7366195" y="3485980"/>
                </a:lnTo>
                <a:lnTo>
                  <a:pt x="0" y="3485980"/>
                </a:lnTo>
                <a:lnTo>
                  <a:pt x="0" y="0"/>
                </a:lnTo>
                <a:close/>
              </a:path>
            </a:pathLst>
          </a:custGeom>
          <a:no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ct val="35000"/>
              </a:spcAft>
            </a:pPr>
            <a:r>
              <a:rPr lang="en-GB" sz="2400" b="1" dirty="0" smtClean="0"/>
              <a:t>Computer </a:t>
            </a:r>
            <a:r>
              <a:rPr lang="en-GB" sz="2400" b="1" dirty="0" smtClean="0"/>
              <a:t>Science Modules Available:</a:t>
            </a:r>
          </a:p>
          <a:p>
            <a:pPr lvl="0" algn="ctr" defTabSz="800100">
              <a:spcBef>
                <a:spcPct val="0"/>
              </a:spcBef>
              <a:spcAft>
                <a:spcPct val="35000"/>
              </a:spcAft>
            </a:pPr>
            <a:r>
              <a:rPr lang="fr-FR" sz="2400" dirty="0" smtClean="0"/>
              <a:t>(GG14 ONLY)</a:t>
            </a:r>
          </a:p>
        </p:txBody>
      </p:sp>
      <p:sp>
        <p:nvSpPr>
          <p:cNvPr id="54" name="Freeform 53"/>
          <p:cNvSpPr/>
          <p:nvPr/>
        </p:nvSpPr>
        <p:spPr>
          <a:xfrm>
            <a:off x="7650734" y="26013595"/>
            <a:ext cx="6480000" cy="3600000"/>
          </a:xfrm>
          <a:custGeom>
            <a:avLst/>
            <a:gdLst>
              <a:gd name="connsiteX0" fmla="*/ 0 w 7056487"/>
              <a:gd name="connsiteY0" fmla="*/ 0 h 3004038"/>
              <a:gd name="connsiteX1" fmla="*/ 7056487 w 7056487"/>
              <a:gd name="connsiteY1" fmla="*/ 0 h 3004038"/>
              <a:gd name="connsiteX2" fmla="*/ 7056487 w 7056487"/>
              <a:gd name="connsiteY2" fmla="*/ 3004038 h 3004038"/>
              <a:gd name="connsiteX3" fmla="*/ 0 w 7056487"/>
              <a:gd name="connsiteY3" fmla="*/ 3004038 h 3004038"/>
              <a:gd name="connsiteX4" fmla="*/ 0 w 7056487"/>
              <a:gd name="connsiteY4" fmla="*/ 0 h 3004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6487" h="3004038">
                <a:moveTo>
                  <a:pt x="0" y="0"/>
                </a:moveTo>
                <a:lnTo>
                  <a:pt x="7056487" y="0"/>
                </a:lnTo>
                <a:lnTo>
                  <a:pt x="7056487" y="3004038"/>
                </a:lnTo>
                <a:lnTo>
                  <a:pt x="0" y="3004038"/>
                </a:lnTo>
                <a:lnTo>
                  <a:pt x="0" y="0"/>
                </a:lnTo>
                <a:close/>
              </a:path>
            </a:pathLst>
          </a:custGeom>
          <a:solidFill>
            <a:srgbClr val="CC66FF"/>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2" spcCol="1270" anchor="ctr" anchorCtr="0">
            <a:noAutofit/>
          </a:bodyPr>
          <a:lstStyle/>
          <a:p>
            <a:pPr lvl="0" algn="ctr" defTabSz="800100">
              <a:spcBef>
                <a:spcPct val="0"/>
              </a:spcBef>
            </a:pPr>
            <a:endParaRPr lang="fr-FR" sz="2400" dirty="0" smtClean="0"/>
          </a:p>
          <a:p>
            <a:pPr lvl="0" algn="ctr" defTabSz="800100">
              <a:spcBef>
                <a:spcPct val="0"/>
              </a:spcBef>
            </a:pPr>
            <a:endParaRPr lang="fr-FR" sz="2400" dirty="0" smtClean="0"/>
          </a:p>
          <a:p>
            <a:pPr lvl="0" algn="ctr" defTabSz="800100">
              <a:spcBef>
                <a:spcPct val="0"/>
              </a:spcBef>
            </a:pPr>
            <a:endParaRPr lang="fr-FR" sz="2400" dirty="0" smtClean="0"/>
          </a:p>
          <a:p>
            <a:pPr lvl="0" algn="ctr" defTabSz="800100">
              <a:spcBef>
                <a:spcPct val="0"/>
              </a:spcBef>
            </a:pPr>
            <a:r>
              <a:rPr lang="fr-FR" sz="2400" dirty="0" smtClean="0"/>
              <a:t>PHIL306</a:t>
            </a:r>
          </a:p>
          <a:p>
            <a:pPr lvl="0" algn="ctr" defTabSz="800100">
              <a:spcBef>
                <a:spcPct val="0"/>
              </a:spcBef>
            </a:pPr>
            <a:r>
              <a:rPr lang="fr-FR" sz="2400" kern="1200" dirty="0" smtClean="0"/>
              <a:t>PHIL309</a:t>
            </a:r>
          </a:p>
          <a:p>
            <a:pPr lvl="0" algn="ctr" defTabSz="800100">
              <a:spcBef>
                <a:spcPct val="0"/>
              </a:spcBef>
            </a:pPr>
            <a:r>
              <a:rPr lang="fr-FR" sz="2400" dirty="0" smtClean="0"/>
              <a:t>PHIL310</a:t>
            </a:r>
          </a:p>
          <a:p>
            <a:pPr lvl="0" algn="ctr" defTabSz="800100">
              <a:spcBef>
                <a:spcPct val="0"/>
              </a:spcBef>
            </a:pPr>
            <a:r>
              <a:rPr lang="fr-FR" sz="2400" kern="1200" dirty="0" smtClean="0"/>
              <a:t>PHIL316</a:t>
            </a:r>
          </a:p>
          <a:p>
            <a:pPr lvl="0" algn="ctr" defTabSz="800100">
              <a:spcBef>
                <a:spcPct val="0"/>
              </a:spcBef>
            </a:pPr>
            <a:r>
              <a:rPr lang="fr-FR" sz="2400" dirty="0" smtClean="0"/>
              <a:t>PHIL317</a:t>
            </a:r>
          </a:p>
          <a:p>
            <a:pPr lvl="0" algn="ctr" defTabSz="800100">
              <a:spcBef>
                <a:spcPct val="0"/>
              </a:spcBef>
            </a:pPr>
            <a:r>
              <a:rPr lang="fr-FR" sz="2400" kern="1200" dirty="0" smtClean="0"/>
              <a:t>PHIL326</a:t>
            </a:r>
          </a:p>
          <a:p>
            <a:pPr lvl="0" algn="ctr" defTabSz="800100">
              <a:spcBef>
                <a:spcPct val="0"/>
              </a:spcBef>
            </a:pPr>
            <a:endParaRPr lang="fr-FR" sz="2400" dirty="0" smtClean="0"/>
          </a:p>
          <a:p>
            <a:pPr lvl="0" algn="ctr" defTabSz="800100">
              <a:spcBef>
                <a:spcPct val="0"/>
              </a:spcBef>
            </a:pPr>
            <a:endParaRPr lang="fr-FR" sz="2400" dirty="0" smtClean="0"/>
          </a:p>
          <a:p>
            <a:pPr lvl="0" algn="ctr" defTabSz="800100">
              <a:spcBef>
                <a:spcPct val="0"/>
              </a:spcBef>
            </a:pPr>
            <a:endParaRPr lang="fr-FR" sz="2400" dirty="0" smtClean="0"/>
          </a:p>
          <a:p>
            <a:pPr lvl="0" algn="ctr" defTabSz="800100">
              <a:spcBef>
                <a:spcPct val="0"/>
              </a:spcBef>
            </a:pPr>
            <a:r>
              <a:rPr lang="fr-FR" sz="2400" dirty="0" smtClean="0"/>
              <a:t>PHIL329</a:t>
            </a:r>
          </a:p>
          <a:p>
            <a:pPr lvl="0" algn="ctr" defTabSz="800100">
              <a:spcBef>
                <a:spcPct val="0"/>
              </a:spcBef>
            </a:pPr>
            <a:r>
              <a:rPr lang="fr-FR" sz="2400" kern="1200" dirty="0" smtClean="0"/>
              <a:t>PHIL332</a:t>
            </a:r>
          </a:p>
          <a:p>
            <a:pPr lvl="0" algn="ctr" defTabSz="800100">
              <a:spcBef>
                <a:spcPct val="0"/>
              </a:spcBef>
            </a:pPr>
            <a:r>
              <a:rPr lang="fr-FR" sz="2400" dirty="0" smtClean="0"/>
              <a:t>PHIL340</a:t>
            </a:r>
          </a:p>
          <a:p>
            <a:pPr lvl="0" algn="ctr" defTabSz="800100">
              <a:spcBef>
                <a:spcPct val="0"/>
              </a:spcBef>
            </a:pPr>
            <a:r>
              <a:rPr lang="fr-FR" sz="2400" kern="1200" dirty="0" smtClean="0"/>
              <a:t>PHIL346</a:t>
            </a:r>
          </a:p>
          <a:p>
            <a:pPr lvl="0" algn="ctr" defTabSz="800100">
              <a:spcBef>
                <a:spcPct val="0"/>
              </a:spcBef>
            </a:pPr>
            <a:r>
              <a:rPr lang="fr-FR" sz="2400" dirty="0" smtClean="0"/>
              <a:t>PHIL361</a:t>
            </a:r>
          </a:p>
          <a:p>
            <a:pPr lvl="0" algn="ctr" defTabSz="800100">
              <a:spcBef>
                <a:spcPct val="0"/>
              </a:spcBef>
            </a:pPr>
            <a:r>
              <a:rPr lang="fr-FR" sz="2400" kern="1200" dirty="0" smtClean="0"/>
              <a:t>PHIL362</a:t>
            </a:r>
            <a:endParaRPr lang="en-GB" sz="2400" kern="1200" dirty="0"/>
          </a:p>
        </p:txBody>
      </p:sp>
      <p:sp>
        <p:nvSpPr>
          <p:cNvPr id="56" name="Freeform 55"/>
          <p:cNvSpPr/>
          <p:nvPr/>
        </p:nvSpPr>
        <p:spPr>
          <a:xfrm>
            <a:off x="7434710" y="26022459"/>
            <a:ext cx="6480000" cy="927240"/>
          </a:xfrm>
          <a:custGeom>
            <a:avLst/>
            <a:gdLst>
              <a:gd name="connsiteX0" fmla="*/ 0 w 7366195"/>
              <a:gd name="connsiteY0" fmla="*/ 0 h 3485980"/>
              <a:gd name="connsiteX1" fmla="*/ 7366195 w 7366195"/>
              <a:gd name="connsiteY1" fmla="*/ 0 h 3485980"/>
              <a:gd name="connsiteX2" fmla="*/ 7366195 w 7366195"/>
              <a:gd name="connsiteY2" fmla="*/ 3485980 h 3485980"/>
              <a:gd name="connsiteX3" fmla="*/ 0 w 7366195"/>
              <a:gd name="connsiteY3" fmla="*/ 3485980 h 3485980"/>
              <a:gd name="connsiteX4" fmla="*/ 0 w 7366195"/>
              <a:gd name="connsiteY4" fmla="*/ 0 h 3485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195" h="3485980">
                <a:moveTo>
                  <a:pt x="0" y="0"/>
                </a:moveTo>
                <a:lnTo>
                  <a:pt x="7366195" y="0"/>
                </a:lnTo>
                <a:lnTo>
                  <a:pt x="7366195" y="3485980"/>
                </a:lnTo>
                <a:lnTo>
                  <a:pt x="0" y="3485980"/>
                </a:lnTo>
                <a:lnTo>
                  <a:pt x="0" y="0"/>
                </a:lnTo>
                <a:close/>
              </a:path>
            </a:pathLst>
          </a:custGeom>
          <a:no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ct val="35000"/>
              </a:spcAft>
            </a:pPr>
            <a:r>
              <a:rPr lang="en-GB" sz="2400" b="1" dirty="0" smtClean="0"/>
              <a:t>Philosophy </a:t>
            </a:r>
            <a:r>
              <a:rPr lang="en-GB" sz="2400" b="1" dirty="0" smtClean="0"/>
              <a:t>Modules Available:</a:t>
            </a:r>
          </a:p>
          <a:p>
            <a:pPr lvl="0" algn="ctr" defTabSz="800100">
              <a:spcBef>
                <a:spcPct val="0"/>
              </a:spcBef>
              <a:spcAft>
                <a:spcPct val="35000"/>
              </a:spcAft>
            </a:pPr>
            <a:r>
              <a:rPr lang="fr-FR" sz="2400" dirty="0" smtClean="0"/>
              <a:t>(</a:t>
            </a:r>
            <a:r>
              <a:rPr lang="fr-FR" sz="2400" dirty="0" smtClean="0"/>
              <a:t>GG13 &amp; GV15 </a:t>
            </a:r>
            <a:r>
              <a:rPr lang="fr-FR" sz="2400" dirty="0" smtClean="0"/>
              <a:t>ONLY)</a:t>
            </a:r>
          </a:p>
        </p:txBody>
      </p:sp>
      <p:sp>
        <p:nvSpPr>
          <p:cNvPr id="57" name="Freeform 56"/>
          <p:cNvSpPr/>
          <p:nvPr/>
        </p:nvSpPr>
        <p:spPr>
          <a:xfrm>
            <a:off x="28726090" y="26013595"/>
            <a:ext cx="6480000" cy="3600000"/>
          </a:xfrm>
          <a:custGeom>
            <a:avLst/>
            <a:gdLst>
              <a:gd name="connsiteX0" fmla="*/ 0 w 7317817"/>
              <a:gd name="connsiteY0" fmla="*/ 0 h 2239714"/>
              <a:gd name="connsiteX1" fmla="*/ 7317817 w 7317817"/>
              <a:gd name="connsiteY1" fmla="*/ 0 h 2239714"/>
              <a:gd name="connsiteX2" fmla="*/ 7317817 w 7317817"/>
              <a:gd name="connsiteY2" fmla="*/ 2239714 h 2239714"/>
              <a:gd name="connsiteX3" fmla="*/ 0 w 7317817"/>
              <a:gd name="connsiteY3" fmla="*/ 2239714 h 2239714"/>
              <a:gd name="connsiteX4" fmla="*/ 0 w 7317817"/>
              <a:gd name="connsiteY4" fmla="*/ 0 h 22397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7817" h="2239714">
                <a:moveTo>
                  <a:pt x="0" y="0"/>
                </a:moveTo>
                <a:lnTo>
                  <a:pt x="7317817" y="0"/>
                </a:lnTo>
                <a:lnTo>
                  <a:pt x="7317817" y="2239714"/>
                </a:lnTo>
                <a:lnTo>
                  <a:pt x="0" y="2239714"/>
                </a:lnTo>
                <a:lnTo>
                  <a:pt x="0" y="0"/>
                </a:lnTo>
                <a:close/>
              </a:path>
            </a:pathLst>
          </a:custGeom>
          <a:solidFill>
            <a:srgbClr val="CC66FF"/>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2" spcCol="1270" anchor="ctr" anchorCtr="0">
            <a:noAutofit/>
          </a:bodyPr>
          <a:lstStyle/>
          <a:p>
            <a:pPr lvl="0" algn="ctr" defTabSz="800100"/>
            <a:endParaRPr lang="en-GB" sz="2400" kern="1200" dirty="0" smtClean="0"/>
          </a:p>
          <a:p>
            <a:pPr algn="ctr" fontAlgn="t"/>
            <a:endParaRPr lang="en-GB" sz="2400" dirty="0" smtClean="0"/>
          </a:p>
          <a:p>
            <a:pPr algn="ctr" fontAlgn="t"/>
            <a:endParaRPr lang="en-GB" sz="2400" dirty="0" smtClean="0"/>
          </a:p>
          <a:p>
            <a:pPr algn="ctr" fontAlgn="t"/>
            <a:r>
              <a:rPr lang="en-GB" sz="2400" dirty="0" smtClean="0"/>
              <a:t>PHYS363 </a:t>
            </a:r>
            <a:endParaRPr lang="en-GB" sz="2400" dirty="0" smtClean="0"/>
          </a:p>
          <a:p>
            <a:pPr algn="ctr" fontAlgn="t"/>
            <a:r>
              <a:rPr lang="en-GB" sz="2400" dirty="0" smtClean="0"/>
              <a:t>PHYS370 </a:t>
            </a:r>
          </a:p>
          <a:p>
            <a:pPr algn="ctr" fontAlgn="t"/>
            <a:r>
              <a:rPr lang="en-GB" sz="2400" dirty="0" smtClean="0"/>
              <a:t>PHYS374 </a:t>
            </a:r>
          </a:p>
          <a:p>
            <a:pPr algn="ctr" fontAlgn="t"/>
            <a:r>
              <a:rPr lang="en-GB" sz="2400" dirty="0" smtClean="0"/>
              <a:t>PHYS375 </a:t>
            </a:r>
          </a:p>
          <a:p>
            <a:pPr algn="ctr" fontAlgn="t"/>
            <a:r>
              <a:rPr lang="en-GB" sz="2400" dirty="0" smtClean="0"/>
              <a:t>PHYS377 </a:t>
            </a:r>
          </a:p>
          <a:p>
            <a:pPr algn="ctr" fontAlgn="t"/>
            <a:r>
              <a:rPr lang="en-GB" sz="2400" dirty="0" smtClean="0"/>
              <a:t>PHYS378</a:t>
            </a:r>
          </a:p>
          <a:p>
            <a:pPr algn="ctr" fontAlgn="t"/>
            <a:endParaRPr lang="en-GB" sz="2400" dirty="0" smtClean="0"/>
          </a:p>
          <a:p>
            <a:pPr algn="ctr" fontAlgn="t"/>
            <a:endParaRPr lang="en-GB" sz="2400" dirty="0" smtClean="0"/>
          </a:p>
          <a:p>
            <a:pPr algn="ctr" fontAlgn="t"/>
            <a:endParaRPr lang="en-GB" sz="2400" dirty="0" smtClean="0"/>
          </a:p>
          <a:p>
            <a:pPr algn="ctr" fontAlgn="t"/>
            <a:r>
              <a:rPr lang="en-GB" sz="2400" dirty="0" smtClean="0"/>
              <a:t>PHYS381 </a:t>
            </a:r>
            <a:endParaRPr lang="en-GB" sz="2400" dirty="0" smtClean="0"/>
          </a:p>
          <a:p>
            <a:pPr algn="ctr" fontAlgn="t"/>
            <a:r>
              <a:rPr lang="en-GB" sz="2400" dirty="0" smtClean="0"/>
              <a:t>PHYS382 </a:t>
            </a:r>
          </a:p>
          <a:p>
            <a:pPr algn="ctr" fontAlgn="t"/>
            <a:r>
              <a:rPr lang="en-GB" sz="2400" dirty="0" smtClean="0"/>
              <a:t>PHYS387 </a:t>
            </a:r>
          </a:p>
          <a:p>
            <a:pPr algn="ctr" fontAlgn="t"/>
            <a:r>
              <a:rPr lang="en-GB" sz="2400" dirty="0" smtClean="0"/>
              <a:t>PHYS388</a:t>
            </a:r>
          </a:p>
          <a:p>
            <a:pPr algn="ctr" fontAlgn="t"/>
            <a:r>
              <a:rPr lang="en-GB" sz="2400" dirty="0" smtClean="0"/>
              <a:t>PHYS389 </a:t>
            </a:r>
          </a:p>
          <a:p>
            <a:pPr algn="ctr" fontAlgn="t"/>
            <a:r>
              <a:rPr lang="en-GB" sz="2400" dirty="0" smtClean="0"/>
              <a:t>PHYS393 </a:t>
            </a:r>
          </a:p>
        </p:txBody>
      </p:sp>
      <p:sp>
        <p:nvSpPr>
          <p:cNvPr id="58" name="Freeform 57"/>
          <p:cNvSpPr/>
          <p:nvPr/>
        </p:nvSpPr>
        <p:spPr>
          <a:xfrm>
            <a:off x="28726090" y="26022459"/>
            <a:ext cx="6480000" cy="927240"/>
          </a:xfrm>
          <a:custGeom>
            <a:avLst/>
            <a:gdLst>
              <a:gd name="connsiteX0" fmla="*/ 0 w 7366195"/>
              <a:gd name="connsiteY0" fmla="*/ 0 h 3485980"/>
              <a:gd name="connsiteX1" fmla="*/ 7366195 w 7366195"/>
              <a:gd name="connsiteY1" fmla="*/ 0 h 3485980"/>
              <a:gd name="connsiteX2" fmla="*/ 7366195 w 7366195"/>
              <a:gd name="connsiteY2" fmla="*/ 3485980 h 3485980"/>
              <a:gd name="connsiteX3" fmla="*/ 0 w 7366195"/>
              <a:gd name="connsiteY3" fmla="*/ 3485980 h 3485980"/>
              <a:gd name="connsiteX4" fmla="*/ 0 w 7366195"/>
              <a:gd name="connsiteY4" fmla="*/ 0 h 3485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195" h="3485980">
                <a:moveTo>
                  <a:pt x="0" y="0"/>
                </a:moveTo>
                <a:lnTo>
                  <a:pt x="7366195" y="0"/>
                </a:lnTo>
                <a:lnTo>
                  <a:pt x="7366195" y="3485980"/>
                </a:lnTo>
                <a:lnTo>
                  <a:pt x="0" y="3485980"/>
                </a:lnTo>
                <a:lnTo>
                  <a:pt x="0" y="0"/>
                </a:lnTo>
                <a:close/>
              </a:path>
            </a:pathLst>
          </a:custGeom>
          <a:no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algn="ctr" defTabSz="800100">
              <a:spcBef>
                <a:spcPct val="0"/>
              </a:spcBef>
              <a:spcAft>
                <a:spcPct val="35000"/>
              </a:spcAft>
            </a:pPr>
            <a:r>
              <a:rPr lang="en-GB" sz="2400" b="1" dirty="0" smtClean="0"/>
              <a:t>Physics Modules </a:t>
            </a:r>
            <a:r>
              <a:rPr lang="en-GB" sz="2400" b="1" dirty="0" smtClean="0"/>
              <a:t>Available</a:t>
            </a:r>
            <a:r>
              <a:rPr lang="en-GB" sz="2400" b="1" dirty="0" smtClean="0"/>
              <a:t>:</a:t>
            </a:r>
          </a:p>
          <a:p>
            <a:pPr lvl="0" algn="ctr" defTabSz="800100">
              <a:spcBef>
                <a:spcPct val="0"/>
              </a:spcBef>
              <a:spcAft>
                <a:spcPct val="35000"/>
              </a:spcAft>
            </a:pPr>
            <a:r>
              <a:rPr lang="en-GB" sz="2400" dirty="0" smtClean="0"/>
              <a:t>(F344, FGH1, FG31 ONLY</a:t>
            </a:r>
            <a:r>
              <a:rPr lang="en-GB" sz="2400" dirty="0" smtClean="0"/>
              <a:t>)</a:t>
            </a:r>
            <a:endParaRPr lang="en-GB"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40"/>
          <p:cNvSpPr/>
          <p:nvPr/>
        </p:nvSpPr>
        <p:spPr>
          <a:xfrm>
            <a:off x="17804262" y="14251889"/>
            <a:ext cx="7200000" cy="5040000"/>
          </a:xfrm>
          <a:custGeom>
            <a:avLst/>
            <a:gdLst>
              <a:gd name="connsiteX0" fmla="*/ 0 w 7595139"/>
              <a:gd name="connsiteY0" fmla="*/ 0 h 4799035"/>
              <a:gd name="connsiteX1" fmla="*/ 7595139 w 7595139"/>
              <a:gd name="connsiteY1" fmla="*/ 0 h 4799035"/>
              <a:gd name="connsiteX2" fmla="*/ 7595139 w 7595139"/>
              <a:gd name="connsiteY2" fmla="*/ 4799035 h 4799035"/>
              <a:gd name="connsiteX3" fmla="*/ 0 w 7595139"/>
              <a:gd name="connsiteY3" fmla="*/ 4799035 h 4799035"/>
              <a:gd name="connsiteX4" fmla="*/ 0 w 7595139"/>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5139" h="4799035">
                <a:moveTo>
                  <a:pt x="0" y="0"/>
                </a:moveTo>
                <a:lnTo>
                  <a:pt x="7595139" y="0"/>
                </a:lnTo>
                <a:lnTo>
                  <a:pt x="7595139" y="4799035"/>
                </a:lnTo>
                <a:lnTo>
                  <a:pt x="0" y="4799035"/>
                </a:lnTo>
                <a:lnTo>
                  <a:pt x="0" y="0"/>
                </a:lnTo>
                <a:close/>
              </a:path>
            </a:pathLst>
          </a:custGeom>
          <a:solidFill>
            <a:srgbClr val="FF00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MATH443 (</a:t>
            </a:r>
            <a:r>
              <a:rPr lang="en-GB" sz="3600" b="1" dirty="0" smtClean="0"/>
              <a:t>Curves &amp; Singularities</a:t>
            </a:r>
            <a:r>
              <a:rPr lang="en-GB" sz="3600" b="1" kern="1200" dirty="0" smtClean="0"/>
              <a:t>)</a:t>
            </a:r>
          </a:p>
          <a:p>
            <a:pPr algn="ctr"/>
            <a:r>
              <a:rPr lang="en-GB" sz="2400" dirty="0" smtClean="0"/>
              <a:t>A confident use of the singularity theory of functions of one variable, including unfolding theory, in concrete applications.  A knowledge of fundamental constructions such as that of an envelope of curves or surfaces, and the dual of a curve or surface.  A grounding in the theory of differentiable manifolds and </a:t>
            </a:r>
            <a:r>
              <a:rPr lang="en-GB" sz="2400" dirty="0" err="1" smtClean="0"/>
              <a:t>transversality</a:t>
            </a:r>
            <a:r>
              <a:rPr lang="en-GB" sz="2400" dirty="0" smtClean="0"/>
              <a:t> as geometrical tools.  A preparation for further study of singularity theory, including functions of several variables and mappings, and elements of </a:t>
            </a:r>
            <a:r>
              <a:rPr lang="en-GB" sz="2400" dirty="0" err="1" smtClean="0"/>
              <a:t>symplectic</a:t>
            </a:r>
            <a:r>
              <a:rPr lang="en-GB" sz="2400" dirty="0" smtClean="0"/>
              <a:t> geometry</a:t>
            </a:r>
            <a:endParaRPr lang="en-GB" sz="2400" dirty="0"/>
          </a:p>
        </p:txBody>
      </p:sp>
      <p:sp>
        <p:nvSpPr>
          <p:cNvPr id="42" name="Freeform 41"/>
          <p:cNvSpPr/>
          <p:nvPr/>
        </p:nvSpPr>
        <p:spPr>
          <a:xfrm>
            <a:off x="1134754" y="19604483"/>
            <a:ext cx="7200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FF00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MATH449 (</a:t>
            </a:r>
            <a:r>
              <a:rPr lang="en-GB" sz="3600" b="1" dirty="0" smtClean="0"/>
              <a:t>Galois Theory</a:t>
            </a:r>
            <a:r>
              <a:rPr lang="en-GB" sz="3600" b="1" kern="1200" dirty="0" smtClean="0"/>
              <a:t>)</a:t>
            </a:r>
          </a:p>
          <a:p>
            <a:pPr algn="ctr"/>
            <a:r>
              <a:rPr lang="en-GB" sz="2400" dirty="0" smtClean="0"/>
              <a:t>Know why and how a polynomial equation of degree up to 4 can be solved in radicals.</a:t>
            </a:r>
          </a:p>
          <a:p>
            <a:pPr algn="ctr"/>
            <a:r>
              <a:rPr lang="en-GB" sz="2400" dirty="0" smtClean="0"/>
              <a:t>Understand why a solution in radicals is impossible in general for the degree greater than or equal to 5.</a:t>
            </a:r>
          </a:p>
          <a:p>
            <a:pPr algn="ctr"/>
            <a:r>
              <a:rPr lang="en-GB" sz="2400" dirty="0" smtClean="0"/>
              <a:t>Understand when a polynomial can be solved in radicals.</a:t>
            </a:r>
          </a:p>
          <a:p>
            <a:pPr algn="ctr"/>
            <a:r>
              <a:rPr lang="en-GB" sz="2400" dirty="0" smtClean="0"/>
              <a:t>Know when a geometric construction can be done by a ruler and compass.</a:t>
            </a:r>
          </a:p>
          <a:p>
            <a:pPr algn="ctr"/>
            <a:r>
              <a:rPr lang="en-GB" sz="2400" dirty="0" smtClean="0"/>
              <a:t>Know what is the Galois group of a polynomial which permits the above results.</a:t>
            </a:r>
          </a:p>
        </p:txBody>
      </p:sp>
      <p:sp>
        <p:nvSpPr>
          <p:cNvPr id="43" name="Freeform 42"/>
          <p:cNvSpPr/>
          <p:nvPr/>
        </p:nvSpPr>
        <p:spPr>
          <a:xfrm>
            <a:off x="17804262" y="19604483"/>
            <a:ext cx="7200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FF00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MATH456 (</a:t>
            </a:r>
            <a:r>
              <a:rPr lang="en-GB" sz="3600" b="1" dirty="0" smtClean="0"/>
              <a:t>Intro to Knot Theory &amp; Low Dimensional Topology)</a:t>
            </a:r>
            <a:endParaRPr lang="en-GB" sz="3600" b="1" kern="1200" dirty="0" smtClean="0"/>
          </a:p>
          <a:p>
            <a:pPr algn="ctr"/>
            <a:r>
              <a:rPr lang="en-GB" sz="2400" dirty="0" smtClean="0"/>
              <a:t>tell whether two simple knots in 3-space can be transformed into one another without cutting or tearing; compute the Jones, Alexander, HOMFLY &amp; Kauffman polynomials in simple cases; represent a link as the closure of a braid; give </a:t>
            </a:r>
            <a:r>
              <a:rPr lang="en-GB" sz="2400" dirty="0" err="1" smtClean="0"/>
              <a:t>e.g.’s</a:t>
            </a:r>
            <a:r>
              <a:rPr lang="en-GB" sz="2400" dirty="0" smtClean="0"/>
              <a:t> of </a:t>
            </a:r>
            <a:r>
              <a:rPr lang="en-GB" sz="2400" dirty="0" err="1" smtClean="0"/>
              <a:t>orientable</a:t>
            </a:r>
            <a:r>
              <a:rPr lang="en-GB" sz="2400" dirty="0" smtClean="0"/>
              <a:t> surfaces that bound a given knot in 3-space; determine whether two braids (say given by their diagrams) represent the same element in the braid group; compute the genus &amp; the Euler characteristic of 2-manifold; compute the genus of a ramified covering of a 2-manifold</a:t>
            </a:r>
            <a:endParaRPr lang="en-GB" sz="2400" kern="1200" dirty="0"/>
          </a:p>
        </p:txBody>
      </p:sp>
      <p:sp>
        <p:nvSpPr>
          <p:cNvPr id="44" name="Freeform 43"/>
          <p:cNvSpPr/>
          <p:nvPr/>
        </p:nvSpPr>
        <p:spPr>
          <a:xfrm>
            <a:off x="9469508" y="19604483"/>
            <a:ext cx="7200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FF00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MATH455 (</a:t>
            </a:r>
            <a:r>
              <a:rPr lang="en-GB" sz="3600" b="1" dirty="0" smtClean="0"/>
              <a:t>Differentiable Functions</a:t>
            </a:r>
            <a:r>
              <a:rPr lang="en-GB" sz="3600" b="1" kern="1200" dirty="0" smtClean="0"/>
              <a:t>)</a:t>
            </a:r>
          </a:p>
          <a:p>
            <a:pPr algn="ctr"/>
            <a:r>
              <a:rPr lang="en-GB" sz="2400" dirty="0" smtClean="0"/>
              <a:t>technique of reducing functions to local normal forms; </a:t>
            </a:r>
          </a:p>
          <a:p>
            <a:pPr algn="ctr"/>
            <a:r>
              <a:rPr lang="en-GB" sz="2400" dirty="0" smtClean="0"/>
              <a:t>understand the concept of stability of mappings; </a:t>
            </a:r>
          </a:p>
          <a:p>
            <a:pPr algn="ctr"/>
            <a:r>
              <a:rPr lang="en-GB" sz="2400" dirty="0" smtClean="0"/>
              <a:t>construct </a:t>
            </a:r>
            <a:r>
              <a:rPr lang="en-GB" sz="2400" dirty="0" err="1" smtClean="0"/>
              <a:t>versal</a:t>
            </a:r>
            <a:r>
              <a:rPr lang="en-GB" sz="2400" dirty="0" smtClean="0"/>
              <a:t> deformations of isolated function singularities.</a:t>
            </a:r>
            <a:endParaRPr lang="en-GB" sz="2400" kern="1200" dirty="0"/>
          </a:p>
        </p:txBody>
      </p:sp>
      <p:sp>
        <p:nvSpPr>
          <p:cNvPr id="45" name="Freeform 44"/>
          <p:cNvSpPr/>
          <p:nvPr/>
        </p:nvSpPr>
        <p:spPr>
          <a:xfrm>
            <a:off x="34473770" y="14251889"/>
            <a:ext cx="7200000" cy="5040000"/>
          </a:xfrm>
          <a:custGeom>
            <a:avLst/>
            <a:gdLst>
              <a:gd name="connsiteX0" fmla="*/ 0 w 7389264"/>
              <a:gd name="connsiteY0" fmla="*/ 0 h 4799035"/>
              <a:gd name="connsiteX1" fmla="*/ 7389264 w 7389264"/>
              <a:gd name="connsiteY1" fmla="*/ 0 h 4799035"/>
              <a:gd name="connsiteX2" fmla="*/ 7389264 w 7389264"/>
              <a:gd name="connsiteY2" fmla="*/ 4799035 h 4799035"/>
              <a:gd name="connsiteX3" fmla="*/ 0 w 7389264"/>
              <a:gd name="connsiteY3" fmla="*/ 4799035 h 4799035"/>
              <a:gd name="connsiteX4" fmla="*/ 0 w 7389264"/>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89264" h="4799035">
                <a:moveTo>
                  <a:pt x="0" y="0"/>
                </a:moveTo>
                <a:lnTo>
                  <a:pt x="7389264" y="0"/>
                </a:lnTo>
                <a:lnTo>
                  <a:pt x="7389264" y="4799035"/>
                </a:lnTo>
                <a:lnTo>
                  <a:pt x="0" y="4799035"/>
                </a:lnTo>
                <a:lnTo>
                  <a:pt x="0" y="0"/>
                </a:lnTo>
                <a:close/>
              </a:path>
            </a:pathLst>
          </a:custGeom>
          <a:solidFill>
            <a:srgbClr val="FF00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MATH446 (</a:t>
            </a:r>
            <a:r>
              <a:rPr lang="en-GB" sz="3600" b="1" dirty="0" smtClean="0"/>
              <a:t>Lie Groups &amp; Lie Algebras</a:t>
            </a:r>
            <a:r>
              <a:rPr lang="en-GB" sz="3600" b="1" kern="1200" dirty="0" smtClean="0"/>
              <a:t>)</a:t>
            </a:r>
          </a:p>
          <a:p>
            <a:pPr algn="ctr"/>
            <a:r>
              <a:rPr lang="en-GB" sz="2400" dirty="0" smtClean="0"/>
              <a:t>basic results about Lie groups and Lie algebras and their relation, classical Lie groups and Lie algebras, basic structure and classification results about Lie groups and Lie algebras.</a:t>
            </a:r>
            <a:endParaRPr lang="en-GB" sz="2400" dirty="0"/>
          </a:p>
        </p:txBody>
      </p:sp>
      <p:sp>
        <p:nvSpPr>
          <p:cNvPr id="7" name="Title 6"/>
          <p:cNvSpPr>
            <a:spLocks noGrp="1"/>
          </p:cNvSpPr>
          <p:nvPr>
            <p:ph type="title"/>
          </p:nvPr>
        </p:nvSpPr>
        <p:spPr>
          <a:xfrm>
            <a:off x="2140427" y="0"/>
            <a:ext cx="38527673" cy="2884985"/>
          </a:xfrm>
        </p:spPr>
        <p:txBody>
          <a:bodyPr>
            <a:normAutofit fontScale="90000"/>
          </a:bodyPr>
          <a:lstStyle/>
          <a:p>
            <a:r>
              <a:rPr lang="en-GB" dirty="0" smtClean="0"/>
              <a:t>Fourth Year Modules</a:t>
            </a:r>
            <a:endParaRPr lang="en-GB" dirty="0"/>
          </a:p>
        </p:txBody>
      </p:sp>
      <p:sp>
        <p:nvSpPr>
          <p:cNvPr id="26" name="Freeform 25"/>
          <p:cNvSpPr/>
          <p:nvPr/>
        </p:nvSpPr>
        <p:spPr>
          <a:xfrm>
            <a:off x="9469508" y="8899294"/>
            <a:ext cx="7200000" cy="5040000"/>
          </a:xfrm>
          <a:custGeom>
            <a:avLst/>
            <a:gdLst>
              <a:gd name="connsiteX0" fmla="*/ 0 w 7595139"/>
              <a:gd name="connsiteY0" fmla="*/ 0 h 4799035"/>
              <a:gd name="connsiteX1" fmla="*/ 7595139 w 7595139"/>
              <a:gd name="connsiteY1" fmla="*/ 0 h 4799035"/>
              <a:gd name="connsiteX2" fmla="*/ 7595139 w 7595139"/>
              <a:gd name="connsiteY2" fmla="*/ 4799035 h 4799035"/>
              <a:gd name="connsiteX3" fmla="*/ 0 w 7595139"/>
              <a:gd name="connsiteY3" fmla="*/ 4799035 h 4799035"/>
              <a:gd name="connsiteX4" fmla="*/ 0 w 7595139"/>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5139" h="4799035">
                <a:moveTo>
                  <a:pt x="0" y="0"/>
                </a:moveTo>
                <a:lnTo>
                  <a:pt x="7595139" y="0"/>
                </a:lnTo>
                <a:lnTo>
                  <a:pt x="7595139" y="4799035"/>
                </a:lnTo>
                <a:lnTo>
                  <a:pt x="0" y="4799035"/>
                </a:lnTo>
                <a:lnTo>
                  <a:pt x="0" y="0"/>
                </a:lnTo>
                <a:close/>
              </a:path>
            </a:pathLst>
          </a:custGeom>
          <a:solidFill>
            <a:srgbClr val="FFFF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MATH426 (</a:t>
            </a:r>
            <a:r>
              <a:rPr lang="en-GB" sz="3600" b="1" dirty="0" smtClean="0"/>
              <a:t>Mathematical Biology</a:t>
            </a:r>
            <a:r>
              <a:rPr lang="en-GB" sz="3600" b="1" kern="1200" dirty="0" smtClean="0"/>
              <a:t>)</a:t>
            </a:r>
          </a:p>
          <a:p>
            <a:pPr lvl="0" algn="ctr"/>
            <a:r>
              <a:rPr lang="en-GB" sz="2400" dirty="0" smtClean="0"/>
              <a:t>Use techniques from difference equations and ordinary and partial differential equations in tackling problems in biology.</a:t>
            </a:r>
          </a:p>
          <a:p>
            <a:pPr lvl="0" algn="ctr"/>
            <a:r>
              <a:rPr lang="en-GB" sz="2400" dirty="0" smtClean="0"/>
              <a:t>Apply mathematical modelling methodology in this area.</a:t>
            </a:r>
            <a:endParaRPr lang="en-GB" sz="2400" dirty="0"/>
          </a:p>
        </p:txBody>
      </p:sp>
      <p:sp>
        <p:nvSpPr>
          <p:cNvPr id="28" name="Freeform 27"/>
          <p:cNvSpPr/>
          <p:nvPr/>
        </p:nvSpPr>
        <p:spPr>
          <a:xfrm>
            <a:off x="34473770" y="8899294"/>
            <a:ext cx="7200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00B0F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MATH432 (</a:t>
            </a:r>
            <a:r>
              <a:rPr lang="en-GB" sz="3600" b="1" dirty="0" smtClean="0"/>
              <a:t>Mathematical Physics Project</a:t>
            </a:r>
            <a:r>
              <a:rPr lang="en-GB" sz="3600" b="1" kern="1200" dirty="0" smtClean="0"/>
              <a:t>)</a:t>
            </a:r>
          </a:p>
          <a:p>
            <a:pPr algn="ctr"/>
            <a:r>
              <a:rPr lang="en-GB" sz="2400" dirty="0" smtClean="0"/>
              <a:t>understood an area of advanced theoretical physics </a:t>
            </a:r>
          </a:p>
          <a:p>
            <a:pPr algn="ctr"/>
            <a:r>
              <a:rPr lang="en-GB" sz="2400" dirty="0" smtClean="0"/>
              <a:t>had experience in consulting relevant literature </a:t>
            </a:r>
          </a:p>
          <a:p>
            <a:pPr algn="ctr"/>
            <a:r>
              <a:rPr lang="en-GB" sz="2400" dirty="0" smtClean="0"/>
              <a:t>gained expertise in using appropriate mathematics</a:t>
            </a:r>
          </a:p>
          <a:p>
            <a:pPr algn="ctr"/>
            <a:r>
              <a:rPr lang="en-GB" sz="2400" dirty="0" smtClean="0"/>
              <a:t>made a critical appraisal of the current state of knowledge of the area</a:t>
            </a:r>
          </a:p>
          <a:p>
            <a:pPr algn="ctr"/>
            <a:r>
              <a:rPr lang="en-GB" sz="2400" dirty="0" smtClean="0"/>
              <a:t>learnt how to construct an essay  </a:t>
            </a:r>
          </a:p>
          <a:p>
            <a:pPr algn="ctr"/>
            <a:r>
              <a:rPr lang="en-GB" sz="2400" dirty="0" smtClean="0"/>
              <a:t>gained familiarity with a scientific word-processing package such as </a:t>
            </a:r>
            <a:r>
              <a:rPr lang="en-GB" sz="2400" dirty="0" err="1" smtClean="0"/>
              <a:t>TeX</a:t>
            </a:r>
            <a:r>
              <a:rPr lang="en-GB" sz="2400" dirty="0" smtClean="0"/>
              <a:t> </a:t>
            </a:r>
          </a:p>
          <a:p>
            <a:pPr algn="ctr"/>
            <a:r>
              <a:rPr lang="en-GB" sz="2400" dirty="0" smtClean="0"/>
              <a:t>acquired skills of  oral presentation.</a:t>
            </a:r>
            <a:endParaRPr lang="en-GB" sz="2400" kern="1200" dirty="0"/>
          </a:p>
        </p:txBody>
      </p:sp>
      <p:sp>
        <p:nvSpPr>
          <p:cNvPr id="30" name="Freeform 29"/>
          <p:cNvSpPr/>
          <p:nvPr/>
        </p:nvSpPr>
        <p:spPr>
          <a:xfrm>
            <a:off x="9469508" y="14251889"/>
            <a:ext cx="7200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FF00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MATH442 (</a:t>
            </a:r>
            <a:r>
              <a:rPr lang="en-GB" sz="3600" b="1" dirty="0" smtClean="0"/>
              <a:t>Representation Theory of Finite Groups </a:t>
            </a:r>
            <a:r>
              <a:rPr lang="en-GB" sz="3600" b="1" kern="1200" dirty="0" smtClean="0"/>
              <a:t>)</a:t>
            </a:r>
          </a:p>
          <a:p>
            <a:pPr lvl="0" algn="ctr"/>
            <a:r>
              <a:rPr lang="en-GB" sz="2400" dirty="0" smtClean="0"/>
              <a:t>use representation theory as a tool to understand finite groups;</a:t>
            </a:r>
          </a:p>
          <a:p>
            <a:pPr algn="ctr"/>
            <a:r>
              <a:rPr lang="en-GB" sz="2400" dirty="0" smtClean="0"/>
              <a:t>calculate character tables of a variety groups.</a:t>
            </a:r>
          </a:p>
        </p:txBody>
      </p:sp>
      <p:sp>
        <p:nvSpPr>
          <p:cNvPr id="31" name="Freeform 30"/>
          <p:cNvSpPr/>
          <p:nvPr/>
        </p:nvSpPr>
        <p:spPr>
          <a:xfrm>
            <a:off x="18164262" y="25725643"/>
            <a:ext cx="6480000" cy="3600000"/>
          </a:xfrm>
          <a:custGeom>
            <a:avLst/>
            <a:gdLst>
              <a:gd name="connsiteX0" fmla="*/ 0 w 7317817"/>
              <a:gd name="connsiteY0" fmla="*/ 0 h 2239714"/>
              <a:gd name="connsiteX1" fmla="*/ 7317817 w 7317817"/>
              <a:gd name="connsiteY1" fmla="*/ 0 h 2239714"/>
              <a:gd name="connsiteX2" fmla="*/ 7317817 w 7317817"/>
              <a:gd name="connsiteY2" fmla="*/ 2239714 h 2239714"/>
              <a:gd name="connsiteX3" fmla="*/ 0 w 7317817"/>
              <a:gd name="connsiteY3" fmla="*/ 2239714 h 2239714"/>
              <a:gd name="connsiteX4" fmla="*/ 0 w 7317817"/>
              <a:gd name="connsiteY4" fmla="*/ 0 h 22397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7817" h="2239714">
                <a:moveTo>
                  <a:pt x="0" y="0"/>
                </a:moveTo>
                <a:lnTo>
                  <a:pt x="7317817" y="0"/>
                </a:lnTo>
                <a:lnTo>
                  <a:pt x="7317817" y="2239714"/>
                </a:lnTo>
                <a:lnTo>
                  <a:pt x="0" y="2239714"/>
                </a:lnTo>
                <a:lnTo>
                  <a:pt x="0" y="0"/>
                </a:lnTo>
                <a:close/>
              </a:path>
            </a:pathLst>
          </a:custGeom>
          <a:solidFill>
            <a:srgbClr val="CC66FF"/>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600"/>
              </a:spcAft>
            </a:pPr>
            <a:r>
              <a:rPr lang="en-GB" sz="2400" b="1" kern="1200" dirty="0" smtClean="0"/>
              <a:t>Physics Modules Available:</a:t>
            </a:r>
          </a:p>
          <a:p>
            <a:pPr lvl="0" algn="ctr" defTabSz="800100">
              <a:spcBef>
                <a:spcPct val="0"/>
              </a:spcBef>
              <a:spcAft>
                <a:spcPts val="600"/>
              </a:spcAft>
            </a:pPr>
            <a:r>
              <a:rPr lang="en-GB" sz="2400" kern="1200" dirty="0" smtClean="0"/>
              <a:t>(F344, FGH1, ONLY)</a:t>
            </a:r>
          </a:p>
          <a:p>
            <a:pPr algn="ctr" fontAlgn="t"/>
            <a:r>
              <a:rPr lang="en-GB" sz="2400" dirty="0" smtClean="0"/>
              <a:t>PHYS480</a:t>
            </a:r>
          </a:p>
          <a:p>
            <a:pPr algn="ctr" fontAlgn="t"/>
            <a:r>
              <a:rPr lang="en-GB" sz="2400" dirty="0" smtClean="0">
                <a:solidFill>
                  <a:srgbClr val="000000"/>
                </a:solidFill>
              </a:rPr>
              <a:t>PHYS489</a:t>
            </a:r>
            <a:endParaRPr lang="en-GB" sz="2400" dirty="0" smtClean="0">
              <a:solidFill>
                <a:srgbClr val="000000"/>
              </a:solidFill>
            </a:endParaRPr>
          </a:p>
          <a:p>
            <a:pPr algn="ctr" fontAlgn="t"/>
            <a:r>
              <a:rPr lang="en-GB" sz="2400" dirty="0" smtClean="0">
                <a:solidFill>
                  <a:srgbClr val="000000"/>
                </a:solidFill>
              </a:rPr>
              <a:t>PHYS490</a:t>
            </a:r>
          </a:p>
          <a:p>
            <a:pPr algn="ctr" fontAlgn="t"/>
            <a:r>
              <a:rPr lang="en-GB" sz="2400" dirty="0" smtClean="0">
                <a:solidFill>
                  <a:srgbClr val="000000"/>
                </a:solidFill>
              </a:rPr>
              <a:t>PHYS491</a:t>
            </a:r>
          </a:p>
          <a:p>
            <a:pPr algn="ctr" fontAlgn="t"/>
            <a:r>
              <a:rPr lang="en-GB" sz="2400" dirty="0" smtClean="0">
                <a:solidFill>
                  <a:srgbClr val="000000"/>
                </a:solidFill>
              </a:rPr>
              <a:t>PHYS493</a:t>
            </a:r>
          </a:p>
          <a:p>
            <a:pPr algn="ctr" fontAlgn="t"/>
            <a:r>
              <a:rPr lang="en-GB" sz="2400" dirty="0" smtClean="0">
                <a:solidFill>
                  <a:srgbClr val="000000"/>
                </a:solidFill>
              </a:rPr>
              <a:t>PHYS497</a:t>
            </a:r>
          </a:p>
          <a:p>
            <a:pPr algn="ctr" fontAlgn="t"/>
            <a:r>
              <a:rPr lang="en-GB" sz="2400" dirty="0" smtClean="0">
                <a:solidFill>
                  <a:srgbClr val="000000"/>
                </a:solidFill>
              </a:rPr>
              <a:t>PHYS499</a:t>
            </a:r>
            <a:endParaRPr lang="en-GB" sz="2400" dirty="0" smtClean="0">
              <a:solidFill>
                <a:srgbClr val="000000"/>
              </a:solidFill>
            </a:endParaRPr>
          </a:p>
        </p:txBody>
      </p:sp>
      <p:sp>
        <p:nvSpPr>
          <p:cNvPr id="32" name="Freeform 31"/>
          <p:cNvSpPr/>
          <p:nvPr/>
        </p:nvSpPr>
        <p:spPr>
          <a:xfrm>
            <a:off x="1134754" y="14251889"/>
            <a:ext cx="7200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FF00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MATH441 (</a:t>
            </a:r>
            <a:r>
              <a:rPr lang="en-GB" sz="3600" b="1" dirty="0" smtClean="0"/>
              <a:t>Higher Arithmetic</a:t>
            </a:r>
            <a:r>
              <a:rPr lang="en-GB" sz="3600" dirty="0" smtClean="0"/>
              <a:t> </a:t>
            </a:r>
            <a:r>
              <a:rPr lang="en-GB" sz="3600" b="1" kern="1200" dirty="0" smtClean="0"/>
              <a:t>)</a:t>
            </a:r>
          </a:p>
          <a:p>
            <a:pPr algn="ctr"/>
            <a:r>
              <a:rPr lang="en-GB" sz="2400" dirty="0" smtClean="0"/>
              <a:t>apply analytic techniques to arithmetic functions</a:t>
            </a:r>
          </a:p>
          <a:p>
            <a:pPr algn="ctr"/>
            <a:r>
              <a:rPr lang="en-GB" sz="2400" dirty="0" smtClean="0"/>
              <a:t>understand basic analytic properties of the Riemann zeta function</a:t>
            </a:r>
          </a:p>
          <a:p>
            <a:pPr algn="ctr"/>
            <a:r>
              <a:rPr lang="en-GB" sz="2400" dirty="0" smtClean="0"/>
              <a:t>understand </a:t>
            </a:r>
            <a:r>
              <a:rPr lang="en-GB" sz="2400" dirty="0" err="1" smtClean="0"/>
              <a:t>Dirichlet</a:t>
            </a:r>
            <a:r>
              <a:rPr lang="en-GB" sz="2400" dirty="0" smtClean="0"/>
              <a:t> characters and L-series</a:t>
            </a:r>
          </a:p>
          <a:p>
            <a:pPr algn="ctr"/>
            <a:r>
              <a:rPr lang="en-GB" sz="2400" dirty="0" smtClean="0"/>
              <a:t>understand the connection between </a:t>
            </a:r>
            <a:r>
              <a:rPr lang="en-GB" sz="2400" dirty="0" err="1" smtClean="0"/>
              <a:t>Ingham's</a:t>
            </a:r>
            <a:r>
              <a:rPr lang="en-GB" sz="2400" dirty="0" smtClean="0"/>
              <a:t> theorem and the Prime Number Theorem </a:t>
            </a:r>
            <a:endParaRPr lang="en-GB" sz="2400" dirty="0"/>
          </a:p>
        </p:txBody>
      </p:sp>
      <p:sp>
        <p:nvSpPr>
          <p:cNvPr id="34" name="Freeform 33"/>
          <p:cNvSpPr/>
          <p:nvPr/>
        </p:nvSpPr>
        <p:spPr>
          <a:xfrm>
            <a:off x="26139016" y="8899294"/>
            <a:ext cx="7200000" cy="5040000"/>
          </a:xfrm>
          <a:custGeom>
            <a:avLst/>
            <a:gdLst>
              <a:gd name="connsiteX0" fmla="*/ 0 w 7389264"/>
              <a:gd name="connsiteY0" fmla="*/ 0 h 4799035"/>
              <a:gd name="connsiteX1" fmla="*/ 7389264 w 7389264"/>
              <a:gd name="connsiteY1" fmla="*/ 0 h 4799035"/>
              <a:gd name="connsiteX2" fmla="*/ 7389264 w 7389264"/>
              <a:gd name="connsiteY2" fmla="*/ 4799035 h 4799035"/>
              <a:gd name="connsiteX3" fmla="*/ 0 w 7389264"/>
              <a:gd name="connsiteY3" fmla="*/ 4799035 h 4799035"/>
              <a:gd name="connsiteX4" fmla="*/ 0 w 7389264"/>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89264" h="4799035">
                <a:moveTo>
                  <a:pt x="0" y="0"/>
                </a:moveTo>
                <a:lnTo>
                  <a:pt x="7389264" y="0"/>
                </a:lnTo>
                <a:lnTo>
                  <a:pt x="7389264" y="4799035"/>
                </a:lnTo>
                <a:lnTo>
                  <a:pt x="0" y="4799035"/>
                </a:lnTo>
                <a:lnTo>
                  <a:pt x="0" y="0"/>
                </a:lnTo>
                <a:close/>
              </a:path>
            </a:pathLst>
          </a:custGeom>
          <a:solidFill>
            <a:srgbClr val="FFFF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MATH431 (</a:t>
            </a:r>
            <a:r>
              <a:rPr lang="en-GB" sz="3600" b="1" dirty="0" smtClean="0"/>
              <a:t>Introduction To Modern Particle Theory</a:t>
            </a:r>
            <a:r>
              <a:rPr lang="en-GB" sz="3600" b="1" kern="1200" dirty="0" smtClean="0"/>
              <a:t>)</a:t>
            </a:r>
          </a:p>
          <a:p>
            <a:pPr lvl="0" algn="ctr"/>
            <a:r>
              <a:rPr lang="en-GB" sz="2400" dirty="0" smtClean="0"/>
              <a:t>The Feynman diagram pictorial representation of particle interactions.</a:t>
            </a:r>
          </a:p>
          <a:p>
            <a:pPr lvl="0" algn="ctr"/>
            <a:r>
              <a:rPr lang="en-GB" sz="2400" dirty="0" smtClean="0"/>
              <a:t>The role of symmetries &amp; conservation laws in distinguishing the strong, weak &amp; electromagnetic interactions.</a:t>
            </a:r>
          </a:p>
          <a:p>
            <a:pPr lvl="0" algn="ctr"/>
            <a:r>
              <a:rPr lang="en-GB" sz="2400" dirty="0" smtClean="0"/>
              <a:t>Spectrum &amp; interactions of elementary particles &amp; their embedding into Grand Unified Theories (GUTs).</a:t>
            </a:r>
          </a:p>
          <a:p>
            <a:pPr lvl="0" algn="ctr"/>
            <a:r>
              <a:rPr lang="en-GB" sz="2400" dirty="0" smtClean="0"/>
              <a:t>The flavour structure of the standard particle model &amp; generation of mass through symmetry breaking.</a:t>
            </a:r>
          </a:p>
          <a:p>
            <a:pPr algn="ctr"/>
            <a:r>
              <a:rPr lang="en-GB" sz="2400" dirty="0" smtClean="0"/>
              <a:t>Phenomenological aspects of GUTs.</a:t>
            </a:r>
          </a:p>
        </p:txBody>
      </p:sp>
      <p:sp>
        <p:nvSpPr>
          <p:cNvPr id="35" name="Freeform 34"/>
          <p:cNvSpPr/>
          <p:nvPr/>
        </p:nvSpPr>
        <p:spPr>
          <a:xfrm>
            <a:off x="26499016" y="25725643"/>
            <a:ext cx="6480000" cy="3600000"/>
          </a:xfrm>
          <a:custGeom>
            <a:avLst/>
            <a:gdLst>
              <a:gd name="connsiteX0" fmla="*/ 0 w 7317817"/>
              <a:gd name="connsiteY0" fmla="*/ 0 h 2571998"/>
              <a:gd name="connsiteX1" fmla="*/ 7317817 w 7317817"/>
              <a:gd name="connsiteY1" fmla="*/ 0 h 2571998"/>
              <a:gd name="connsiteX2" fmla="*/ 7317817 w 7317817"/>
              <a:gd name="connsiteY2" fmla="*/ 2571998 h 2571998"/>
              <a:gd name="connsiteX3" fmla="*/ 0 w 7317817"/>
              <a:gd name="connsiteY3" fmla="*/ 2571998 h 2571998"/>
              <a:gd name="connsiteX4" fmla="*/ 0 w 7317817"/>
              <a:gd name="connsiteY4" fmla="*/ 0 h 2571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7817" h="2571998">
                <a:moveTo>
                  <a:pt x="0" y="0"/>
                </a:moveTo>
                <a:lnTo>
                  <a:pt x="7317817" y="0"/>
                </a:lnTo>
                <a:lnTo>
                  <a:pt x="7317817" y="2571998"/>
                </a:lnTo>
                <a:lnTo>
                  <a:pt x="0" y="2571998"/>
                </a:lnTo>
                <a:lnTo>
                  <a:pt x="0" y="0"/>
                </a:lnTo>
                <a:close/>
              </a:path>
            </a:pathLst>
          </a:custGeom>
          <a:solidFill>
            <a:srgbClr val="CC66FF"/>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ct val="35000"/>
              </a:spcAft>
            </a:pPr>
            <a:r>
              <a:rPr lang="en-GB" sz="2400" b="1" kern="1200" dirty="0" smtClean="0"/>
              <a:t>Modern Foreign Languages Modules Available:</a:t>
            </a:r>
          </a:p>
          <a:p>
            <a:pPr lvl="0" algn="ctr" defTabSz="800100">
              <a:spcBef>
                <a:spcPct val="0"/>
              </a:spcBef>
              <a:spcAft>
                <a:spcPct val="35000"/>
              </a:spcAft>
            </a:pPr>
            <a:r>
              <a:rPr lang="en-GB" sz="1800" dirty="0" smtClean="0"/>
              <a:t>(GR11 ONLY)</a:t>
            </a:r>
            <a:endParaRPr lang="en-GB" sz="1800" kern="1200" dirty="0" smtClean="0"/>
          </a:p>
          <a:p>
            <a:pPr lvl="0" algn="ctr" defTabSz="800100">
              <a:spcBef>
                <a:spcPct val="0"/>
              </a:spcBef>
              <a:spcAft>
                <a:spcPct val="35000"/>
              </a:spcAft>
            </a:pPr>
            <a:r>
              <a:rPr lang="en-GB" sz="1800" dirty="0" smtClean="0"/>
              <a:t>FREN301</a:t>
            </a:r>
          </a:p>
          <a:p>
            <a:pPr lvl="0" algn="ctr" defTabSz="800100">
              <a:spcBef>
                <a:spcPct val="0"/>
              </a:spcBef>
              <a:spcAft>
                <a:spcPct val="35000"/>
              </a:spcAft>
            </a:pPr>
            <a:r>
              <a:rPr lang="en-GB" sz="1800" dirty="0" smtClean="0"/>
              <a:t>FREN302</a:t>
            </a:r>
          </a:p>
          <a:p>
            <a:pPr lvl="0" algn="ctr" defTabSz="800100">
              <a:spcBef>
                <a:spcPct val="0"/>
              </a:spcBef>
              <a:spcAft>
                <a:spcPct val="35000"/>
              </a:spcAft>
            </a:pPr>
            <a:r>
              <a:rPr lang="en-GB" sz="1800" dirty="0" smtClean="0"/>
              <a:t>PLUS OTHER FRENCH MODULES</a:t>
            </a:r>
          </a:p>
          <a:p>
            <a:pPr lvl="0" algn="ctr" defTabSz="800100">
              <a:spcBef>
                <a:spcPct val="0"/>
              </a:spcBef>
              <a:spcAft>
                <a:spcPct val="35000"/>
              </a:spcAft>
            </a:pPr>
            <a:endParaRPr lang="en-GB" sz="1800" kern="1200" dirty="0"/>
          </a:p>
        </p:txBody>
      </p:sp>
      <p:sp>
        <p:nvSpPr>
          <p:cNvPr id="37" name="TextBox 36"/>
          <p:cNvSpPr txBox="1"/>
          <p:nvPr/>
        </p:nvSpPr>
        <p:spPr>
          <a:xfrm>
            <a:off x="16507718" y="2610595"/>
            <a:ext cx="9793088" cy="830997"/>
          </a:xfrm>
          <a:prstGeom prst="rect">
            <a:avLst/>
          </a:prstGeom>
          <a:noFill/>
        </p:spPr>
        <p:txBody>
          <a:bodyPr wrap="square" rtlCol="0">
            <a:spAutoFit/>
          </a:bodyPr>
          <a:lstStyle/>
          <a:p>
            <a:pPr algn="ctr"/>
            <a:r>
              <a:rPr lang="en-GB" sz="4800" dirty="0" smtClean="0">
                <a:solidFill>
                  <a:srgbClr val="FF0000"/>
                </a:solidFill>
              </a:rPr>
              <a:t>Mathematical Sciences Modules</a:t>
            </a:r>
            <a:endParaRPr lang="en-GB" sz="4800" dirty="0">
              <a:solidFill>
                <a:srgbClr val="FF0000"/>
              </a:solidFill>
            </a:endParaRPr>
          </a:p>
        </p:txBody>
      </p:sp>
      <p:sp>
        <p:nvSpPr>
          <p:cNvPr id="38" name="TextBox 37"/>
          <p:cNvSpPr txBox="1"/>
          <p:nvPr/>
        </p:nvSpPr>
        <p:spPr>
          <a:xfrm>
            <a:off x="7866758" y="27093315"/>
            <a:ext cx="9793088" cy="830997"/>
          </a:xfrm>
          <a:prstGeom prst="rect">
            <a:avLst/>
          </a:prstGeom>
          <a:noFill/>
        </p:spPr>
        <p:txBody>
          <a:bodyPr wrap="square" rtlCol="0">
            <a:spAutoFit/>
          </a:bodyPr>
          <a:lstStyle/>
          <a:p>
            <a:pPr algn="ctr"/>
            <a:r>
              <a:rPr lang="en-GB" sz="4800" dirty="0" smtClean="0">
                <a:solidFill>
                  <a:srgbClr val="FF0000"/>
                </a:solidFill>
              </a:rPr>
              <a:t>Other Subjects’ Modules</a:t>
            </a:r>
            <a:endParaRPr lang="en-GB" sz="4800" dirty="0">
              <a:solidFill>
                <a:srgbClr val="FF0000"/>
              </a:solidFill>
            </a:endParaRPr>
          </a:p>
        </p:txBody>
      </p:sp>
      <p:sp>
        <p:nvSpPr>
          <p:cNvPr id="20" name="Freeform 19"/>
          <p:cNvSpPr/>
          <p:nvPr/>
        </p:nvSpPr>
        <p:spPr>
          <a:xfrm>
            <a:off x="1134754" y="3546699"/>
            <a:ext cx="7200000" cy="5040000"/>
          </a:xfrm>
          <a:custGeom>
            <a:avLst/>
            <a:gdLst>
              <a:gd name="connsiteX0" fmla="*/ 0 w 7595139"/>
              <a:gd name="connsiteY0" fmla="*/ 0 h 4799035"/>
              <a:gd name="connsiteX1" fmla="*/ 7595139 w 7595139"/>
              <a:gd name="connsiteY1" fmla="*/ 0 h 4799035"/>
              <a:gd name="connsiteX2" fmla="*/ 7595139 w 7595139"/>
              <a:gd name="connsiteY2" fmla="*/ 4799035 h 4799035"/>
              <a:gd name="connsiteX3" fmla="*/ 0 w 7595139"/>
              <a:gd name="connsiteY3" fmla="*/ 4799035 h 4799035"/>
              <a:gd name="connsiteX4" fmla="*/ 0 w 7595139"/>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5139" h="4799035">
                <a:moveTo>
                  <a:pt x="0" y="0"/>
                </a:moveTo>
                <a:lnTo>
                  <a:pt x="7595139" y="0"/>
                </a:lnTo>
                <a:lnTo>
                  <a:pt x="7595139" y="4799035"/>
                </a:lnTo>
                <a:lnTo>
                  <a:pt x="0" y="4799035"/>
                </a:lnTo>
                <a:lnTo>
                  <a:pt x="0" y="0"/>
                </a:lnTo>
                <a:close/>
              </a:path>
            </a:pathLst>
          </a:custGeom>
          <a:solidFill>
            <a:srgbClr val="FFFF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MATH410 (</a:t>
            </a:r>
            <a:r>
              <a:rPr lang="en-GB" sz="3600" b="1" dirty="0" smtClean="0"/>
              <a:t>Manifolds, Homology &amp; Morse Theory</a:t>
            </a:r>
            <a:r>
              <a:rPr lang="en-GB" sz="3600" b="1" kern="1200" dirty="0" smtClean="0"/>
              <a:t>)</a:t>
            </a:r>
          </a:p>
          <a:p>
            <a:pPr algn="ctr"/>
            <a:r>
              <a:rPr lang="en-GB" sz="2400" dirty="0" smtClean="0"/>
              <a:t>give examples of manifolds, particularly in low dimensions; </a:t>
            </a:r>
          </a:p>
          <a:p>
            <a:pPr algn="ctr"/>
            <a:r>
              <a:rPr lang="en-GB" sz="2400" dirty="0" smtClean="0"/>
              <a:t>compute homology groups, Euler characteristics and degrees of maps in simple cases; </a:t>
            </a:r>
          </a:p>
          <a:p>
            <a:pPr algn="ctr"/>
            <a:r>
              <a:rPr lang="en-GB" sz="2400" dirty="0" smtClean="0"/>
              <a:t>determine whether an explicitly given function is Morse &amp; to identify its critical points &amp; their indices; </a:t>
            </a:r>
          </a:p>
          <a:p>
            <a:pPr algn="ctr"/>
            <a:r>
              <a:rPr lang="en-GB" sz="2400" dirty="0" smtClean="0"/>
              <a:t>use the Morse complex to compute Euler characteristics and, in simple cases, homology.</a:t>
            </a:r>
            <a:endParaRPr lang="en-GB" sz="2400" dirty="0"/>
          </a:p>
        </p:txBody>
      </p:sp>
      <p:sp>
        <p:nvSpPr>
          <p:cNvPr id="21" name="Freeform 20"/>
          <p:cNvSpPr/>
          <p:nvPr/>
        </p:nvSpPr>
        <p:spPr>
          <a:xfrm>
            <a:off x="26139016" y="3546699"/>
            <a:ext cx="7200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FFFF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MATH423 (</a:t>
            </a:r>
            <a:r>
              <a:rPr lang="en-GB" sz="3600" b="1" dirty="0" smtClean="0"/>
              <a:t>Introduction To String Theory</a:t>
            </a:r>
            <a:r>
              <a:rPr lang="en-GB" sz="3600" b="1" kern="1200" dirty="0" smtClean="0"/>
              <a:t>)</a:t>
            </a:r>
          </a:p>
          <a:p>
            <a:pPr algn="ctr"/>
            <a:r>
              <a:rPr lang="en-GB" sz="2400" dirty="0" smtClean="0"/>
              <a:t>The properties of the classical string.</a:t>
            </a:r>
          </a:p>
          <a:p>
            <a:pPr algn="ctr"/>
            <a:r>
              <a:rPr lang="en-GB" sz="2400" dirty="0" smtClean="0"/>
              <a:t>The basic structure of modern particle physics and how it may arise from string theory.</a:t>
            </a:r>
          </a:p>
          <a:p>
            <a:pPr algn="ctr"/>
            <a:r>
              <a:rPr lang="en-GB" sz="2400" dirty="0" smtClean="0"/>
              <a:t>The basic properties of first quantized string and the implications for space-time dimensions.</a:t>
            </a:r>
          </a:p>
          <a:p>
            <a:pPr algn="ctr"/>
            <a:r>
              <a:rPr lang="en-GB" sz="2400" dirty="0" smtClean="0"/>
              <a:t>String toroidal compactifications and T-duality.</a:t>
            </a:r>
            <a:endParaRPr lang="en-GB" sz="2400" dirty="0"/>
          </a:p>
        </p:txBody>
      </p:sp>
      <p:sp>
        <p:nvSpPr>
          <p:cNvPr id="22" name="Freeform 21"/>
          <p:cNvSpPr/>
          <p:nvPr/>
        </p:nvSpPr>
        <p:spPr>
          <a:xfrm>
            <a:off x="1134754" y="8899294"/>
            <a:ext cx="7200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FFFF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MATH425 (</a:t>
            </a:r>
            <a:r>
              <a:rPr lang="en-GB" sz="3600" b="1" dirty="0" smtClean="0"/>
              <a:t>Quantum Field Theory</a:t>
            </a:r>
            <a:r>
              <a:rPr lang="en-GB" sz="3600" b="1" kern="1200" dirty="0" smtClean="0"/>
              <a:t>)</a:t>
            </a:r>
          </a:p>
          <a:p>
            <a:pPr lvl="0" algn="ctr"/>
            <a:r>
              <a:rPr lang="en-GB" sz="2400" dirty="0" smtClean="0"/>
              <a:t>be able to compute simple Feynman diagrams,</a:t>
            </a:r>
          </a:p>
          <a:p>
            <a:pPr lvl="0" algn="ctr"/>
            <a:r>
              <a:rPr lang="en-GB" sz="2400" dirty="0" smtClean="0"/>
              <a:t>understand the basic principles of regularisation and renormalisation</a:t>
            </a:r>
          </a:p>
          <a:p>
            <a:pPr lvl="0" algn="ctr"/>
            <a:r>
              <a:rPr lang="en-GB" sz="2400" dirty="0" smtClean="0"/>
              <a:t>be able to calculate elementary scattering cross-sections.</a:t>
            </a:r>
          </a:p>
        </p:txBody>
      </p:sp>
      <p:sp>
        <p:nvSpPr>
          <p:cNvPr id="39" name="Freeform 38"/>
          <p:cNvSpPr/>
          <p:nvPr/>
        </p:nvSpPr>
        <p:spPr>
          <a:xfrm>
            <a:off x="34473770" y="3546699"/>
            <a:ext cx="7200000" cy="5040000"/>
          </a:xfrm>
          <a:custGeom>
            <a:avLst/>
            <a:gdLst>
              <a:gd name="connsiteX0" fmla="*/ 0 w 7301871"/>
              <a:gd name="connsiteY0" fmla="*/ 0 h 4799035"/>
              <a:gd name="connsiteX1" fmla="*/ 7301871 w 7301871"/>
              <a:gd name="connsiteY1" fmla="*/ 0 h 4799035"/>
              <a:gd name="connsiteX2" fmla="*/ 7301871 w 7301871"/>
              <a:gd name="connsiteY2" fmla="*/ 4799035 h 4799035"/>
              <a:gd name="connsiteX3" fmla="*/ 0 w 7301871"/>
              <a:gd name="connsiteY3" fmla="*/ 4799035 h 4799035"/>
              <a:gd name="connsiteX4" fmla="*/ 0 w 7301871"/>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01871" h="4799035">
                <a:moveTo>
                  <a:pt x="0" y="0"/>
                </a:moveTo>
                <a:lnTo>
                  <a:pt x="7301871" y="0"/>
                </a:lnTo>
                <a:lnTo>
                  <a:pt x="7301871" y="4799035"/>
                </a:lnTo>
                <a:lnTo>
                  <a:pt x="0" y="4799035"/>
                </a:lnTo>
                <a:lnTo>
                  <a:pt x="0" y="0"/>
                </a:lnTo>
                <a:close/>
              </a:path>
            </a:pathLst>
          </a:custGeom>
          <a:solidFill>
            <a:srgbClr val="FFFF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MATH424 (</a:t>
            </a:r>
            <a:r>
              <a:rPr lang="en-GB" sz="3600" b="1" dirty="0" smtClean="0"/>
              <a:t>Analytical &amp; Computational Methods For Applied Mathematics</a:t>
            </a:r>
            <a:r>
              <a:rPr lang="en-GB" sz="3600" b="1" kern="1200" dirty="0" smtClean="0"/>
              <a:t>)</a:t>
            </a:r>
          </a:p>
          <a:p>
            <a:pPr lvl="0" algn="ctr"/>
            <a:r>
              <a:rPr lang="en-GB" sz="2400" dirty="0" smtClean="0"/>
              <a:t>obtain solutions to certain important PDEs using a variety of analytical   techniques and should be familiar with important properties of the solution. </a:t>
            </a:r>
          </a:p>
          <a:p>
            <a:pPr algn="ctr"/>
            <a:r>
              <a:rPr lang="en-GB" sz="2400" dirty="0" smtClean="0"/>
              <a:t>apply a range of standard numerical methods for solution of PDEs and should have an understanding of relevant practical issues</a:t>
            </a:r>
            <a:endParaRPr lang="en-GB" sz="2400" dirty="0"/>
          </a:p>
        </p:txBody>
      </p:sp>
      <p:sp>
        <p:nvSpPr>
          <p:cNvPr id="40" name="Freeform 39"/>
          <p:cNvSpPr/>
          <p:nvPr/>
        </p:nvSpPr>
        <p:spPr>
          <a:xfrm>
            <a:off x="17804262" y="3546699"/>
            <a:ext cx="7200000" cy="5040000"/>
          </a:xfrm>
          <a:custGeom>
            <a:avLst/>
            <a:gdLst>
              <a:gd name="connsiteX0" fmla="*/ 0 w 7389264"/>
              <a:gd name="connsiteY0" fmla="*/ 0 h 4799035"/>
              <a:gd name="connsiteX1" fmla="*/ 7389264 w 7389264"/>
              <a:gd name="connsiteY1" fmla="*/ 0 h 4799035"/>
              <a:gd name="connsiteX2" fmla="*/ 7389264 w 7389264"/>
              <a:gd name="connsiteY2" fmla="*/ 4799035 h 4799035"/>
              <a:gd name="connsiteX3" fmla="*/ 0 w 7389264"/>
              <a:gd name="connsiteY3" fmla="*/ 4799035 h 4799035"/>
              <a:gd name="connsiteX4" fmla="*/ 0 w 7389264"/>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89264" h="4799035">
                <a:moveTo>
                  <a:pt x="0" y="0"/>
                </a:moveTo>
                <a:lnTo>
                  <a:pt x="7389264" y="0"/>
                </a:lnTo>
                <a:lnTo>
                  <a:pt x="7389264" y="4799035"/>
                </a:lnTo>
                <a:lnTo>
                  <a:pt x="0" y="4799035"/>
                </a:lnTo>
                <a:lnTo>
                  <a:pt x="0" y="0"/>
                </a:lnTo>
                <a:close/>
              </a:path>
            </a:pathLst>
          </a:custGeom>
          <a:solidFill>
            <a:srgbClr val="FFFF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pPr>
            <a:r>
              <a:rPr lang="en-GB" sz="3600" b="1" kern="1200" dirty="0" smtClean="0"/>
              <a:t>MATH421 (</a:t>
            </a:r>
            <a:r>
              <a:rPr lang="en-GB" sz="3600" b="1" dirty="0" smtClean="0"/>
              <a:t>Linear Differential Operators in Mathematical Physics</a:t>
            </a:r>
            <a:r>
              <a:rPr lang="en-GB" sz="3600" b="1" kern="1200" dirty="0" smtClean="0"/>
              <a:t>)</a:t>
            </a:r>
          </a:p>
          <a:p>
            <a:pPr algn="ctr"/>
            <a:r>
              <a:rPr lang="en-GB" sz="2400" dirty="0" smtClean="0"/>
              <a:t>understand and actively use the basic concepts of mathematical physics, such as the concept of generalised functions, </a:t>
            </a:r>
            <a:r>
              <a:rPr lang="en-GB" sz="2400" dirty="0" err="1" smtClean="0"/>
              <a:t>Sobolev</a:t>
            </a:r>
            <a:r>
              <a:rPr lang="en-GB" sz="2400" dirty="0" smtClean="0"/>
              <a:t> spaces, weak solutions, and apply powerful mathematical methods to problems of electro-magnetism, elasticity, heat conduction and propagation of waves   </a:t>
            </a:r>
            <a:endParaRPr lang="en-GB" sz="2400" dirty="0"/>
          </a:p>
        </p:txBody>
      </p:sp>
      <p:sp>
        <p:nvSpPr>
          <p:cNvPr id="46" name="Freeform 45"/>
          <p:cNvSpPr/>
          <p:nvPr/>
        </p:nvSpPr>
        <p:spPr>
          <a:xfrm>
            <a:off x="26139016" y="19604483"/>
            <a:ext cx="7200000" cy="5040000"/>
          </a:xfrm>
          <a:custGeom>
            <a:avLst/>
            <a:gdLst>
              <a:gd name="connsiteX0" fmla="*/ 0 w 7595139"/>
              <a:gd name="connsiteY0" fmla="*/ 0 h 4799035"/>
              <a:gd name="connsiteX1" fmla="*/ 7595139 w 7595139"/>
              <a:gd name="connsiteY1" fmla="*/ 0 h 4799035"/>
              <a:gd name="connsiteX2" fmla="*/ 7595139 w 7595139"/>
              <a:gd name="connsiteY2" fmla="*/ 4799035 h 4799035"/>
              <a:gd name="connsiteX3" fmla="*/ 0 w 7595139"/>
              <a:gd name="connsiteY3" fmla="*/ 4799035 h 4799035"/>
              <a:gd name="connsiteX4" fmla="*/ 0 w 7595139"/>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5139" h="4799035">
                <a:moveTo>
                  <a:pt x="0" y="0"/>
                </a:moveTo>
                <a:lnTo>
                  <a:pt x="7595139" y="0"/>
                </a:lnTo>
                <a:lnTo>
                  <a:pt x="7595139" y="4799035"/>
                </a:lnTo>
                <a:lnTo>
                  <a:pt x="0" y="4799035"/>
                </a:lnTo>
                <a:lnTo>
                  <a:pt x="0" y="0"/>
                </a:lnTo>
                <a:close/>
              </a:path>
            </a:pathLst>
          </a:custGeom>
          <a:solidFill>
            <a:srgbClr val="00B0F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MATH490 (</a:t>
            </a:r>
            <a:r>
              <a:rPr lang="en-GB" sz="3600" b="1" dirty="0" smtClean="0"/>
              <a:t>Project For </a:t>
            </a:r>
            <a:r>
              <a:rPr lang="en-GB" sz="3600" b="1" dirty="0" err="1" smtClean="0"/>
              <a:t>M.Math</a:t>
            </a:r>
            <a:r>
              <a:rPr lang="en-GB" sz="3600" b="1" kern="1200" dirty="0" smtClean="0"/>
              <a:t>)</a:t>
            </a:r>
          </a:p>
          <a:p>
            <a:pPr lvl="0" algn="ctr" defTabSz="800100">
              <a:spcBef>
                <a:spcPct val="0"/>
              </a:spcBef>
              <a:spcAft>
                <a:spcPts val="0"/>
              </a:spcAft>
            </a:pPr>
            <a:r>
              <a:rPr lang="en-GB" sz="3600" b="1" dirty="0" smtClean="0"/>
              <a:t>(30 Credits)</a:t>
            </a:r>
            <a:endParaRPr lang="en-GB" sz="3600" b="1" kern="1200" dirty="0" smtClean="0"/>
          </a:p>
          <a:p>
            <a:pPr algn="ctr"/>
            <a:r>
              <a:rPr lang="en-GB" sz="2400" dirty="0" smtClean="0"/>
              <a:t>Gained a greater understanding of the chosen mathematical topic. Gained an appreciation of the historical context. learned how to abstract mathematical concepts and explain them. </a:t>
            </a:r>
          </a:p>
          <a:p>
            <a:pPr algn="ctr"/>
            <a:r>
              <a:rPr lang="en-GB" sz="2400" dirty="0" smtClean="0"/>
              <a:t>had experience in consulting related relevant literature.  Learned how to construct a written project report.  Had experience in making an oral presentation.  Gained familiarity with the standard scientific word-processing packages </a:t>
            </a:r>
            <a:r>
              <a:rPr lang="en-GB" sz="2400" dirty="0" err="1" smtClean="0"/>
              <a:t>LaTeX</a:t>
            </a:r>
            <a:r>
              <a:rPr lang="en-GB" sz="2400" dirty="0" smtClean="0"/>
              <a:t> or </a:t>
            </a:r>
            <a:r>
              <a:rPr lang="en-GB" sz="2400" dirty="0" err="1" smtClean="0"/>
              <a:t>TeX</a:t>
            </a:r>
            <a:endParaRPr lang="en-GB" sz="2400" dirty="0"/>
          </a:p>
        </p:txBody>
      </p:sp>
      <p:sp>
        <p:nvSpPr>
          <p:cNvPr id="33" name="Freeform 32"/>
          <p:cNvSpPr/>
          <p:nvPr/>
        </p:nvSpPr>
        <p:spPr>
          <a:xfrm>
            <a:off x="26139016" y="14251889"/>
            <a:ext cx="7200000" cy="5040000"/>
          </a:xfrm>
          <a:custGeom>
            <a:avLst/>
            <a:gdLst>
              <a:gd name="connsiteX0" fmla="*/ 0 w 7595139"/>
              <a:gd name="connsiteY0" fmla="*/ 0 h 4799035"/>
              <a:gd name="connsiteX1" fmla="*/ 7595139 w 7595139"/>
              <a:gd name="connsiteY1" fmla="*/ 0 h 4799035"/>
              <a:gd name="connsiteX2" fmla="*/ 7595139 w 7595139"/>
              <a:gd name="connsiteY2" fmla="*/ 4799035 h 4799035"/>
              <a:gd name="connsiteX3" fmla="*/ 0 w 7595139"/>
              <a:gd name="connsiteY3" fmla="*/ 4799035 h 4799035"/>
              <a:gd name="connsiteX4" fmla="*/ 0 w 7595139"/>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5139" h="4799035">
                <a:moveTo>
                  <a:pt x="0" y="0"/>
                </a:moveTo>
                <a:lnTo>
                  <a:pt x="7595139" y="0"/>
                </a:lnTo>
                <a:lnTo>
                  <a:pt x="7595139" y="4799035"/>
                </a:lnTo>
                <a:lnTo>
                  <a:pt x="0" y="4799035"/>
                </a:lnTo>
                <a:lnTo>
                  <a:pt x="0" y="0"/>
                </a:lnTo>
                <a:close/>
              </a:path>
            </a:pathLst>
          </a:custGeom>
          <a:solidFill>
            <a:srgbClr val="FF00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MATH444 (</a:t>
            </a:r>
            <a:r>
              <a:rPr lang="en-GB" sz="3600" b="1" dirty="0" smtClean="0"/>
              <a:t>Elliptic Curves</a:t>
            </a:r>
            <a:r>
              <a:rPr lang="en-GB" sz="3600" b="1" kern="1200" dirty="0" smtClean="0"/>
              <a:t>)</a:t>
            </a:r>
          </a:p>
          <a:p>
            <a:pPr algn="ctr"/>
            <a:r>
              <a:rPr lang="en-GB" sz="2400" dirty="0" smtClean="0"/>
              <a:t>The ability to describe and to work with the group structure on a given elliptic curve. Understanding and application of the Abel-Jacobi theorem. To estimate the number of points on an elliptic curve over a finite field. To use the reduction map to investigate torsion points on a curve over Q. To apply descent to obtain so-called Weak </a:t>
            </a:r>
            <a:r>
              <a:rPr lang="en-GB" sz="2400" dirty="0" err="1" smtClean="0"/>
              <a:t>Mordell</a:t>
            </a:r>
            <a:r>
              <a:rPr lang="en-GB" sz="2400" dirty="0" smtClean="0"/>
              <a:t>-Weil Theorem. Use heights of points on elliptic curves to investigate the group of rational points on an elliptic curve. Understanding and application of </a:t>
            </a:r>
            <a:r>
              <a:rPr lang="en-GB" sz="2400" dirty="0" err="1" smtClean="0"/>
              <a:t>Mordell</a:t>
            </a:r>
            <a:r>
              <a:rPr lang="en-GB" sz="2400" dirty="0" smtClean="0"/>
              <a:t>-Weil theorem. Encode and decode using public keys.</a:t>
            </a:r>
          </a:p>
        </p:txBody>
      </p:sp>
      <p:sp>
        <p:nvSpPr>
          <p:cNvPr id="36" name="Freeform 35"/>
          <p:cNvSpPr/>
          <p:nvPr/>
        </p:nvSpPr>
        <p:spPr>
          <a:xfrm>
            <a:off x="17804262" y="8899294"/>
            <a:ext cx="7200000" cy="5040000"/>
          </a:xfrm>
          <a:custGeom>
            <a:avLst/>
            <a:gdLst>
              <a:gd name="connsiteX0" fmla="*/ 0 w 7595139"/>
              <a:gd name="connsiteY0" fmla="*/ 0 h 4799035"/>
              <a:gd name="connsiteX1" fmla="*/ 7595139 w 7595139"/>
              <a:gd name="connsiteY1" fmla="*/ 0 h 4799035"/>
              <a:gd name="connsiteX2" fmla="*/ 7595139 w 7595139"/>
              <a:gd name="connsiteY2" fmla="*/ 4799035 h 4799035"/>
              <a:gd name="connsiteX3" fmla="*/ 0 w 7595139"/>
              <a:gd name="connsiteY3" fmla="*/ 4799035 h 4799035"/>
              <a:gd name="connsiteX4" fmla="*/ 0 w 7595139"/>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5139" h="4799035">
                <a:moveTo>
                  <a:pt x="0" y="0"/>
                </a:moveTo>
                <a:lnTo>
                  <a:pt x="7595139" y="0"/>
                </a:lnTo>
                <a:lnTo>
                  <a:pt x="7595139" y="4799035"/>
                </a:lnTo>
                <a:lnTo>
                  <a:pt x="0" y="4799035"/>
                </a:lnTo>
                <a:lnTo>
                  <a:pt x="0" y="0"/>
                </a:lnTo>
                <a:close/>
              </a:path>
            </a:pathLst>
          </a:custGeom>
          <a:solidFill>
            <a:srgbClr val="FFFF0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MATH427 (</a:t>
            </a:r>
            <a:r>
              <a:rPr lang="en-GB" sz="3600" b="1" dirty="0" smtClean="0"/>
              <a:t>Waves.  Mathematical Modelling</a:t>
            </a:r>
            <a:r>
              <a:rPr lang="en-GB" sz="3600" b="1" kern="1200" dirty="0" smtClean="0"/>
              <a:t>)</a:t>
            </a:r>
          </a:p>
          <a:p>
            <a:pPr lvl="0" algn="ctr"/>
            <a:r>
              <a:rPr lang="en-GB" sz="2400" dirty="0" smtClean="0"/>
              <a:t>Students will learn essential modelling techniques in problems of wave propagation.   They will also understand that mathematical models of the same type can be successfully used to describe different physical phenomena.  Students will also study background mathematical theory in models of acoustics, gas dynamics, and water waves</a:t>
            </a:r>
          </a:p>
        </p:txBody>
      </p:sp>
      <p:sp>
        <p:nvSpPr>
          <p:cNvPr id="51" name="Freeform 50"/>
          <p:cNvSpPr/>
          <p:nvPr/>
        </p:nvSpPr>
        <p:spPr>
          <a:xfrm>
            <a:off x="9469508" y="3546699"/>
            <a:ext cx="7200000" cy="5040000"/>
          </a:xfrm>
          <a:custGeom>
            <a:avLst/>
            <a:gdLst>
              <a:gd name="connsiteX0" fmla="*/ 0 w 7595139"/>
              <a:gd name="connsiteY0" fmla="*/ 0 h 4799035"/>
              <a:gd name="connsiteX1" fmla="*/ 7595139 w 7595139"/>
              <a:gd name="connsiteY1" fmla="*/ 0 h 4799035"/>
              <a:gd name="connsiteX2" fmla="*/ 7595139 w 7595139"/>
              <a:gd name="connsiteY2" fmla="*/ 4799035 h 4799035"/>
              <a:gd name="connsiteX3" fmla="*/ 0 w 7595139"/>
              <a:gd name="connsiteY3" fmla="*/ 4799035 h 4799035"/>
              <a:gd name="connsiteX4" fmla="*/ 0 w 7595139"/>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5139" h="4799035">
                <a:moveTo>
                  <a:pt x="0" y="0"/>
                </a:moveTo>
                <a:lnTo>
                  <a:pt x="7595139" y="0"/>
                </a:lnTo>
                <a:lnTo>
                  <a:pt x="7595139" y="4799035"/>
                </a:lnTo>
                <a:lnTo>
                  <a:pt x="0" y="4799035"/>
                </a:lnTo>
                <a:lnTo>
                  <a:pt x="0" y="0"/>
                </a:lnTo>
                <a:close/>
              </a:path>
            </a:pathLst>
          </a:custGeom>
          <a:solidFill>
            <a:srgbClr val="00B0F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MATH420 (</a:t>
            </a:r>
            <a:r>
              <a:rPr lang="en-GB" sz="3600" b="1" dirty="0" smtClean="0"/>
              <a:t>Advanced Mathematical Physics Project</a:t>
            </a:r>
            <a:r>
              <a:rPr lang="en-GB" sz="3600" b="1" kern="1200" dirty="0" smtClean="0"/>
              <a:t>)</a:t>
            </a:r>
          </a:p>
          <a:p>
            <a:pPr lvl="0" algn="ctr"/>
            <a:r>
              <a:rPr lang="en-GB" sz="2400" dirty="0" smtClean="0"/>
              <a:t>understood an area of current research in theoretical physics </a:t>
            </a:r>
          </a:p>
          <a:p>
            <a:pPr lvl="0" algn="ctr"/>
            <a:r>
              <a:rPr lang="en-GB" sz="2400" dirty="0" smtClean="0"/>
              <a:t>had experience in locating and consulting relevant research material, particularly through use of journals and the Internet </a:t>
            </a:r>
          </a:p>
          <a:p>
            <a:pPr lvl="0" algn="ctr"/>
            <a:r>
              <a:rPr lang="en-GB" sz="2400" dirty="0" smtClean="0"/>
              <a:t>learnt &amp; deployed appropriate mathematical techniques </a:t>
            </a:r>
          </a:p>
          <a:p>
            <a:pPr lvl="0" algn="ctr"/>
            <a:r>
              <a:rPr lang="en-GB" sz="2400" dirty="0" smtClean="0"/>
              <a:t>learnt how to produce a dissertation </a:t>
            </a:r>
          </a:p>
          <a:p>
            <a:pPr lvl="0" algn="ctr"/>
            <a:r>
              <a:rPr lang="en-GB" sz="2400" dirty="0" smtClean="0"/>
              <a:t>acquired and practised skills of oral presentation</a:t>
            </a:r>
            <a:endParaRPr lang="en-GB" sz="2400" dirty="0"/>
          </a:p>
        </p:txBody>
      </p:sp>
      <p:sp>
        <p:nvSpPr>
          <p:cNvPr id="53" name="Freeform 52"/>
          <p:cNvSpPr/>
          <p:nvPr/>
        </p:nvSpPr>
        <p:spPr>
          <a:xfrm>
            <a:off x="34473770" y="19604483"/>
            <a:ext cx="7200000" cy="5040000"/>
          </a:xfrm>
          <a:custGeom>
            <a:avLst/>
            <a:gdLst>
              <a:gd name="connsiteX0" fmla="*/ 0 w 7595139"/>
              <a:gd name="connsiteY0" fmla="*/ 0 h 4799035"/>
              <a:gd name="connsiteX1" fmla="*/ 7595139 w 7595139"/>
              <a:gd name="connsiteY1" fmla="*/ 0 h 4799035"/>
              <a:gd name="connsiteX2" fmla="*/ 7595139 w 7595139"/>
              <a:gd name="connsiteY2" fmla="*/ 4799035 h 4799035"/>
              <a:gd name="connsiteX3" fmla="*/ 0 w 7595139"/>
              <a:gd name="connsiteY3" fmla="*/ 4799035 h 4799035"/>
              <a:gd name="connsiteX4" fmla="*/ 0 w 7595139"/>
              <a:gd name="connsiteY4" fmla="*/ 0 h 4799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5139" h="4799035">
                <a:moveTo>
                  <a:pt x="0" y="0"/>
                </a:moveTo>
                <a:lnTo>
                  <a:pt x="7595139" y="0"/>
                </a:lnTo>
                <a:lnTo>
                  <a:pt x="7595139" y="4799035"/>
                </a:lnTo>
                <a:lnTo>
                  <a:pt x="0" y="4799035"/>
                </a:lnTo>
                <a:lnTo>
                  <a:pt x="0" y="0"/>
                </a:lnTo>
                <a:close/>
              </a:path>
            </a:pathLst>
          </a:custGeom>
          <a:solidFill>
            <a:srgbClr val="00B0F0"/>
          </a:solidFill>
          <a:ln>
            <a:solidFill>
              <a:schemeClr val="tx2"/>
            </a:solidFill>
          </a:ln>
          <a:scene3d>
            <a:camera prst="orthographicFront"/>
            <a:lightRig rig="flat" dir="t"/>
          </a:scene3d>
          <a:sp3d prstMaterial="dkEdge">
            <a:bevelT w="8200" h="38100"/>
          </a:sp3d>
        </p:spPr>
        <p:style>
          <a:lnRef idx="0">
            <a:scrgbClr r="0" g="0" b="0"/>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1430" tIns="11430" rIns="11430" bIns="11430" numCol="1" spcCol="1270" anchor="ctr" anchorCtr="0">
            <a:noAutofit/>
          </a:bodyPr>
          <a:lstStyle/>
          <a:p>
            <a:pPr lvl="0" algn="ctr" defTabSz="800100">
              <a:spcBef>
                <a:spcPct val="0"/>
              </a:spcBef>
              <a:spcAft>
                <a:spcPts val="0"/>
              </a:spcAft>
            </a:pPr>
            <a:r>
              <a:rPr lang="en-GB" sz="3600" b="1" kern="1200" dirty="0" smtClean="0"/>
              <a:t>MATH499 (</a:t>
            </a:r>
            <a:r>
              <a:rPr lang="en-GB" sz="3600" b="1" dirty="0" smtClean="0"/>
              <a:t>Project For </a:t>
            </a:r>
            <a:r>
              <a:rPr lang="en-GB" sz="3600" b="1" dirty="0" err="1" smtClean="0"/>
              <a:t>M.Math</a:t>
            </a:r>
            <a:r>
              <a:rPr lang="en-GB" sz="3600" b="1" kern="1200" dirty="0" smtClean="0"/>
              <a:t>)</a:t>
            </a:r>
          </a:p>
          <a:p>
            <a:pPr lvl="0" algn="ctr" defTabSz="800100">
              <a:spcBef>
                <a:spcPct val="0"/>
              </a:spcBef>
              <a:spcAft>
                <a:spcPts val="0"/>
              </a:spcAft>
            </a:pPr>
            <a:r>
              <a:rPr lang="en-GB" sz="3600" b="1" dirty="0" smtClean="0"/>
              <a:t>(15 Credits)</a:t>
            </a:r>
            <a:endParaRPr lang="en-GB" sz="3600" b="1" kern="1200" dirty="0" smtClean="0"/>
          </a:p>
          <a:p>
            <a:pPr algn="ctr"/>
            <a:r>
              <a:rPr lang="en-GB" sz="2400" dirty="0" smtClean="0"/>
              <a:t>Gained a greater understanding of the chosen mathematical topic. Gained an appreciation of the historical context. learned how to abstract mathematical concepts and explain them. </a:t>
            </a:r>
          </a:p>
          <a:p>
            <a:pPr algn="ctr"/>
            <a:r>
              <a:rPr lang="en-GB" sz="2400" dirty="0" smtClean="0"/>
              <a:t>had experience in consulting related relevant literature.  Learned how to construct a written project report.  Had experience in making an oral presentation.  Gained familiarity with the standard scientific word-processing packages </a:t>
            </a:r>
            <a:r>
              <a:rPr lang="en-GB" sz="2400" dirty="0" err="1" smtClean="0"/>
              <a:t>LaTeX</a:t>
            </a:r>
            <a:r>
              <a:rPr lang="en-GB" sz="2400" dirty="0" smtClean="0"/>
              <a:t> or </a:t>
            </a:r>
            <a:r>
              <a:rPr lang="en-GB" sz="2400" dirty="0" err="1" smtClean="0"/>
              <a:t>TeX</a:t>
            </a:r>
            <a:endParaRPr lang="en-GB" sz="2400" dirty="0"/>
          </a:p>
        </p:txBody>
      </p:sp>
      <p:cxnSp>
        <p:nvCxnSpPr>
          <p:cNvPr id="48" name="Straight Connector 47"/>
          <p:cNvCxnSpPr/>
          <p:nvPr/>
        </p:nvCxnSpPr>
        <p:spPr>
          <a:xfrm flipV="1">
            <a:off x="1242022" y="25077091"/>
            <a:ext cx="40756528"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G100: BSc Mathematics</a:t>
            </a:r>
            <a:br>
              <a:rPr lang="en-GB" dirty="0" smtClean="0"/>
            </a:br>
            <a:r>
              <a:rPr lang="en-GB" dirty="0" smtClean="0"/>
              <a:t>From Application to Graduation</a:t>
            </a:r>
            <a:endParaRPr lang="en-GB" dirty="0"/>
          </a:p>
        </p:txBody>
      </p:sp>
      <p:sp>
        <p:nvSpPr>
          <p:cNvPr id="3" name="Oval 2"/>
          <p:cNvSpPr/>
          <p:nvPr/>
        </p:nvSpPr>
        <p:spPr>
          <a:xfrm>
            <a:off x="593950" y="12979747"/>
            <a:ext cx="5832648" cy="583264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ysClr val="windowText" lastClr="000000"/>
                </a:solidFill>
              </a:rPr>
              <a:t>Application Successful!</a:t>
            </a:r>
            <a:endParaRPr lang="en-GB" sz="6000" dirty="0">
              <a:solidFill>
                <a:sysClr val="windowText" lastClr="000000"/>
              </a:solidFill>
            </a:endParaRPr>
          </a:p>
        </p:txBody>
      </p:sp>
      <p:sp>
        <p:nvSpPr>
          <p:cNvPr id="5" name="Oval 4"/>
          <p:cNvSpPr/>
          <p:nvPr/>
        </p:nvSpPr>
        <p:spPr>
          <a:xfrm>
            <a:off x="35661846" y="12835731"/>
            <a:ext cx="5832648" cy="583264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0" dirty="0" smtClean="0">
                <a:solidFill>
                  <a:sysClr val="windowText" lastClr="000000"/>
                </a:solidFill>
              </a:rPr>
              <a:t>Graduation!</a:t>
            </a:r>
            <a:endParaRPr lang="en-GB" sz="6000" dirty="0">
              <a:solidFill>
                <a:sysClr val="windowText" lastClr="000000"/>
              </a:solidFill>
            </a:endParaRPr>
          </a:p>
        </p:txBody>
      </p:sp>
      <p:cxnSp>
        <p:nvCxnSpPr>
          <p:cNvPr id="7" name="Straight Connector 6"/>
          <p:cNvCxnSpPr/>
          <p:nvPr/>
        </p:nvCxnSpPr>
        <p:spPr>
          <a:xfrm>
            <a:off x="8561705"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7123410"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5685115"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4246820"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1" name="Table 10"/>
          <p:cNvGraphicFramePr>
            <a:graphicFrameLocks noGrp="1"/>
          </p:cNvGraphicFramePr>
          <p:nvPr/>
        </p:nvGraphicFramePr>
        <p:xfrm>
          <a:off x="8946878" y="6715051"/>
          <a:ext cx="7776000" cy="9261120"/>
        </p:xfrm>
        <a:graphic>
          <a:graphicData uri="http://schemas.openxmlformats.org/drawingml/2006/table">
            <a:tbl>
              <a:tblPr>
                <a:tableStyleId>{5C22544A-7EE6-4342-B048-85BDC9FD1C3A}</a:tableStyleId>
              </a:tblPr>
              <a:tblGrid>
                <a:gridCol w="1866447"/>
                <a:gridCol w="5909553"/>
              </a:tblGrid>
              <a:tr h="1080000">
                <a:tc gridSpan="2">
                  <a:txBody>
                    <a:bodyPr/>
                    <a:lstStyle/>
                    <a:p>
                      <a:pPr algn="ctr"/>
                      <a:r>
                        <a:rPr lang="en-GB" dirty="0" smtClean="0">
                          <a:solidFill>
                            <a:sysClr val="windowText" lastClr="000000"/>
                          </a:solidFill>
                        </a:rPr>
                        <a:t>Year 1</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algn="ctr"/>
                      <a:r>
                        <a:rPr lang="en-GB" sz="3200" dirty="0" smtClean="0">
                          <a:solidFill>
                            <a:sysClr val="windowText" lastClr="000000"/>
                          </a:solidFill>
                        </a:rPr>
                        <a:t>MATH101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1</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2</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Introduction to Linear Algebra</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MATH105</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Numbers and Sets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MATH122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Dynamic Modelling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MATH142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Numbers, Groups and Codes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MATH162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Statistics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And One of</a:t>
                      </a:r>
                      <a:endParaRPr lang="en-GB" sz="3600" kern="1200" dirty="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MATH111</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IT Skills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COMP101</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Programming in JAVA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bl>
          </a:graphicData>
        </a:graphic>
      </p:graphicFrame>
      <p:graphicFrame>
        <p:nvGraphicFramePr>
          <p:cNvPr id="12" name="Table 11"/>
          <p:cNvGraphicFramePr>
            <a:graphicFrameLocks noGrp="1"/>
          </p:cNvGraphicFramePr>
          <p:nvPr/>
        </p:nvGraphicFramePr>
        <p:xfrm>
          <a:off x="17588238" y="6715051"/>
          <a:ext cx="7776000" cy="21852720"/>
        </p:xfrm>
        <a:graphic>
          <a:graphicData uri="http://schemas.openxmlformats.org/drawingml/2006/table">
            <a:tbl>
              <a:tblPr>
                <a:tableStyleId>{5C22544A-7EE6-4342-B048-85BDC9FD1C3A}</a:tableStyleId>
              </a:tblPr>
              <a:tblGrid>
                <a:gridCol w="1866447"/>
                <a:gridCol w="5909553"/>
              </a:tblGrid>
              <a:tr h="1080000">
                <a:tc gridSpan="2">
                  <a:txBody>
                    <a:bodyPr/>
                    <a:lstStyle/>
                    <a:p>
                      <a:pPr algn="ctr"/>
                      <a:r>
                        <a:rPr lang="en-GB" dirty="0" smtClean="0">
                          <a:solidFill>
                            <a:sysClr val="windowText" lastClr="000000"/>
                          </a:solidFill>
                        </a:rPr>
                        <a:t>Year</a:t>
                      </a:r>
                      <a:r>
                        <a:rPr lang="en-GB" baseline="0" dirty="0" smtClean="0">
                          <a:solidFill>
                            <a:sysClr val="windowText" lastClr="000000"/>
                          </a:solidFill>
                        </a:rPr>
                        <a:t> 2</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algn="ctr"/>
                      <a:r>
                        <a:rPr lang="en-GB" sz="3200" dirty="0" smtClean="0">
                          <a:solidFill>
                            <a:sysClr val="windowText" lastClr="000000"/>
                          </a:solidFill>
                        </a:rPr>
                        <a:t>MATH201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800" dirty="0" smtClean="0">
                          <a:solidFill>
                            <a:sysClr val="windowText" lastClr="000000"/>
                          </a:solidFill>
                        </a:rPr>
                        <a:t>Ordinary Differential Equations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20000">
                <a:tc>
                  <a:txBody>
                    <a:bodyPr/>
                    <a:lstStyle/>
                    <a:p>
                      <a:pPr algn="ctr"/>
                      <a:r>
                        <a:rPr lang="en-GB" sz="3200" dirty="0" smtClean="0">
                          <a:solidFill>
                            <a:sysClr val="windowText" lastClr="000000"/>
                          </a:solidFill>
                        </a:rPr>
                        <a:t>MATH243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n-GB" sz="2800" dirty="0" smtClean="0">
                          <a:solidFill>
                            <a:sysClr val="windowText" lastClr="000000"/>
                          </a:solidFill>
                        </a:rPr>
                        <a:t>Complex Functions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algn="ctr"/>
                      <a:r>
                        <a:rPr lang="en-GB" sz="3200" dirty="0" smtClean="0">
                          <a:solidFill>
                            <a:sysClr val="windowText" lastClr="000000"/>
                          </a:solidFill>
                        </a:rPr>
                        <a:t>MATH244</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n-GB" sz="2800" dirty="0" smtClean="0">
                          <a:solidFill>
                            <a:sysClr val="windowText" lastClr="000000"/>
                          </a:solidFill>
                        </a:rPr>
                        <a:t>Linear Algebra and Geometry</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At least one from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algn="ctr"/>
                      <a:r>
                        <a:rPr lang="en-GB" sz="3200" dirty="0" smtClean="0"/>
                        <a:t>MATH241</a:t>
                      </a:r>
                      <a:endParaRPr lang="en-GB"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n-GB" sz="2800" dirty="0" smtClean="0"/>
                        <a:t>Metric Spaces and Calculus</a:t>
                      </a:r>
                      <a:endParaRPr lang="en-GB"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MATH247</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Commutative</a:t>
                      </a:r>
                      <a:r>
                        <a:rPr lang="en-GB" sz="2800" kern="1200" baseline="0" dirty="0" smtClean="0">
                          <a:solidFill>
                            <a:sysClr val="windowText" lastClr="000000"/>
                          </a:solidFill>
                          <a:latin typeface="+mn-lt"/>
                          <a:ea typeface="+mn-ea"/>
                          <a:cs typeface="+mn-cs"/>
                        </a:rPr>
                        <a:t> Algebra</a:t>
                      </a:r>
                      <a:endParaRPr lang="en-GB" sz="2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MATH248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Geometry of Curves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And at</a:t>
                      </a:r>
                      <a:r>
                        <a:rPr lang="en-GB" sz="3600" kern="1200" baseline="0" dirty="0" smtClean="0">
                          <a:solidFill>
                            <a:sysClr val="windowText" lastClr="000000"/>
                          </a:solidFill>
                          <a:latin typeface="+mn-lt"/>
                          <a:ea typeface="+mn-ea"/>
                          <a:cs typeface="+mn-cs"/>
                        </a:rPr>
                        <a:t> least one from</a:t>
                      </a:r>
                      <a:endParaRPr lang="en-GB" sz="36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Introduction to the Methods of Applied mathematics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Vector Calculus with Applications</a:t>
                      </a:r>
                      <a:r>
                        <a:rPr lang="en-GB" sz="2800" kern="1200" baseline="0" dirty="0" smtClean="0">
                          <a:solidFill>
                            <a:sysClr val="windowText" lastClr="000000"/>
                          </a:solidFill>
                          <a:latin typeface="+mn-lt"/>
                          <a:ea typeface="+mn-ea"/>
                          <a:cs typeface="+mn-cs"/>
                        </a:rPr>
                        <a:t> in Fluid Mechanics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Models: Microeconomics</a:t>
                      </a:r>
                      <a:r>
                        <a:rPr lang="en-GB" sz="2800" kern="1200" baseline="0" dirty="0" smtClean="0">
                          <a:solidFill>
                            <a:sysClr val="windowText" lastClr="000000"/>
                          </a:solidFill>
                          <a:latin typeface="+mn-lt"/>
                          <a:ea typeface="+mn-ea"/>
                          <a:cs typeface="+mn-cs"/>
                        </a:rPr>
                        <a:t> and Population Dynamics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Classical Mechanics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Numerical Analysis, Solution of Linear Equations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gridSpan="2">
                  <a:txBody>
                    <a:bodyPr/>
                    <a:lstStyle/>
                    <a:p>
                      <a:pPr algn="ctr" rtl="0" eaLnBrk="1" latinLnBrk="0" hangingPunct="1"/>
                      <a:r>
                        <a:rPr lang="en-GB" sz="2800" kern="1200" dirty="0" smtClean="0">
                          <a:solidFill>
                            <a:sysClr val="windowText" lastClr="000000"/>
                          </a:solidFill>
                          <a:latin typeface="+mn-lt"/>
                          <a:ea typeface="+mn-ea"/>
                          <a:cs typeface="+mn-cs"/>
                        </a:rPr>
                        <a:t>A</a:t>
                      </a:r>
                      <a:r>
                        <a:rPr lang="en-GB" sz="3600" kern="1200" dirty="0" smtClean="0">
                          <a:solidFill>
                            <a:sysClr val="windowText" lastClr="000000"/>
                          </a:solidFill>
                          <a:latin typeface="+mn-lt"/>
                          <a:ea typeface="+mn-ea"/>
                          <a:cs typeface="+mn-cs"/>
                        </a:rPr>
                        <a:t>nd a further 3 modules from the above list or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Group Project</a:t>
                      </a:r>
                    </a:p>
                    <a:p>
                      <a:pPr marL="0" algn="ctr" defTabSz="4176431" rtl="0" eaLnBrk="1" latinLnBrk="0" hangingPunct="1"/>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Methods of Operational Research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Financial</a:t>
                      </a:r>
                      <a:r>
                        <a:rPr lang="en-GB" sz="2800" kern="1200" baseline="0" dirty="0" smtClean="0">
                          <a:solidFill>
                            <a:sysClr val="windowText" lastClr="000000"/>
                          </a:solidFill>
                          <a:latin typeface="+mn-lt"/>
                          <a:ea typeface="+mn-ea"/>
                          <a:cs typeface="+mn-cs"/>
                        </a:rPr>
                        <a:t> Mathematics 2</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Statistical Theory and Methods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Statistical Theory and Methods</a:t>
                      </a:r>
                      <a:r>
                        <a:rPr lang="en-GB" sz="2800" kern="1200" baseline="0" dirty="0" smtClean="0">
                          <a:solidFill>
                            <a:sysClr val="windowText" lastClr="000000"/>
                          </a:solidFill>
                          <a:latin typeface="+mn-lt"/>
                          <a:ea typeface="+mn-ea"/>
                          <a:cs typeface="+mn-cs"/>
                        </a:rPr>
                        <a:t> 2</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Measure Theory and Probability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Financial mathematics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Operational Research: Probabilistic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EDUC500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Mathematics</a:t>
                      </a:r>
                      <a:r>
                        <a:rPr lang="en-GB" sz="2800" kern="1200" baseline="0" dirty="0" smtClean="0">
                          <a:solidFill>
                            <a:sysClr val="windowText" lastClr="000000"/>
                          </a:solidFill>
                          <a:latin typeface="+mn-lt"/>
                          <a:ea typeface="+mn-ea"/>
                          <a:cs typeface="+mn-cs"/>
                        </a:rPr>
                        <a:t> in Schools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Or modules in computer science,</a:t>
                      </a:r>
                      <a:r>
                        <a:rPr lang="en-GB" sz="3600" kern="1200" baseline="0" dirty="0" smtClean="0">
                          <a:solidFill>
                            <a:sysClr val="windowText" lastClr="000000"/>
                          </a:solidFill>
                          <a:latin typeface="+mn-lt"/>
                          <a:ea typeface="+mn-ea"/>
                          <a:cs typeface="+mn-cs"/>
                        </a:rPr>
                        <a:t> physics,  geophysics, or geology.</a:t>
                      </a:r>
                      <a:endParaRPr lang="en-GB" sz="36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bl>
          </a:graphicData>
        </a:graphic>
      </p:graphicFrame>
      <p:graphicFrame>
        <p:nvGraphicFramePr>
          <p:cNvPr id="13" name="Table 12"/>
          <p:cNvGraphicFramePr>
            <a:graphicFrameLocks noGrp="1"/>
          </p:cNvGraphicFramePr>
          <p:nvPr/>
        </p:nvGraphicFramePr>
        <p:xfrm>
          <a:off x="26156790" y="6715051"/>
          <a:ext cx="7776000" cy="20808240"/>
        </p:xfrm>
        <a:graphic>
          <a:graphicData uri="http://schemas.openxmlformats.org/drawingml/2006/table">
            <a:tbl>
              <a:tblPr>
                <a:tableStyleId>{5C22544A-7EE6-4342-B048-85BDC9FD1C3A}</a:tableStyleId>
              </a:tblPr>
              <a:tblGrid>
                <a:gridCol w="1943352"/>
                <a:gridCol w="5832648"/>
              </a:tblGrid>
              <a:tr h="1080000">
                <a:tc gridSpan="2">
                  <a:txBody>
                    <a:bodyPr/>
                    <a:lstStyle/>
                    <a:p>
                      <a:pPr algn="ctr"/>
                      <a:r>
                        <a:rPr lang="en-GB" dirty="0" smtClean="0">
                          <a:solidFill>
                            <a:sysClr val="windowText" lastClr="000000"/>
                          </a:solidFill>
                        </a:rPr>
                        <a:t>Year</a:t>
                      </a:r>
                      <a:r>
                        <a:rPr lang="en-GB" baseline="0" dirty="0" smtClean="0">
                          <a:solidFill>
                            <a:sysClr val="windowText" lastClr="000000"/>
                          </a:solidFill>
                        </a:rPr>
                        <a:t> 3</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8 modules from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44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MATH302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r>
                        <a:rPr lang="en-GB" sz="2800" dirty="0" smtClean="0">
                          <a:solidFill>
                            <a:sysClr val="windowText" lastClr="000000"/>
                          </a:solidFill>
                        </a:rPr>
                        <a:t>History of Mathematics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a:txBody>
                    <a:bodyPr/>
                    <a:lstStyle/>
                    <a:p>
                      <a:pPr algn="ctr"/>
                      <a:r>
                        <a:rPr lang="en-GB" sz="3200" dirty="0" smtClean="0">
                          <a:solidFill>
                            <a:sysClr val="windowText" lastClr="000000"/>
                          </a:solidFill>
                        </a:rPr>
                        <a:t>MATH322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solidFill>
                            <a:sysClr val="windowText" lastClr="000000"/>
                          </a:solidFill>
                        </a:rPr>
                        <a:t>Chaos and Dynamical</a:t>
                      </a:r>
                      <a:r>
                        <a:rPr lang="en-GB" sz="2800" baseline="0" dirty="0" smtClean="0">
                          <a:solidFill>
                            <a:sysClr val="windowText" lastClr="000000"/>
                          </a:solidFill>
                        </a:rPr>
                        <a:t> Systems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algn="ctr"/>
                      <a:r>
                        <a:rPr lang="en-GB" sz="3200" dirty="0" smtClean="0">
                          <a:solidFill>
                            <a:sysClr val="windowText" lastClr="000000"/>
                          </a:solidFill>
                        </a:rPr>
                        <a:t>MATH323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solidFill>
                            <a:sysClr val="windowText" lastClr="000000"/>
                          </a:solidFill>
                        </a:rPr>
                        <a:t>Further Methods of Applied Mathematics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Cartesian Tensors &amp; Mathematical</a:t>
                      </a:r>
                      <a:r>
                        <a:rPr lang="en-GB" sz="2800" kern="1200" baseline="0" dirty="0" smtClean="0">
                          <a:solidFill>
                            <a:sysClr val="windowText" lastClr="000000"/>
                          </a:solidFill>
                          <a:latin typeface="+mn-lt"/>
                          <a:ea typeface="+mn-ea"/>
                          <a:cs typeface="+mn-cs"/>
                        </a:rPr>
                        <a:t> Models of Solids and Viscous Fluids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algn="ctr"/>
                      <a:r>
                        <a:rPr lang="en-GB" sz="3200" dirty="0" smtClean="0"/>
                        <a:t>MATH325</a:t>
                      </a:r>
                      <a:endParaRPr lang="en-GB"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t>Quantum Mechanics</a:t>
                      </a:r>
                      <a:endParaRPr lang="en-GB"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MATH326</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Relativity</a:t>
                      </a:r>
                      <a:endParaRPr lang="en-GB" sz="2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Economics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Population Dynamics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Physics Projects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Number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Group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err="1" smtClean="0">
                          <a:solidFill>
                            <a:sysClr val="windowText" lastClr="000000"/>
                          </a:solidFill>
                          <a:latin typeface="+mn-lt"/>
                          <a:ea typeface="+mn-ea"/>
                          <a:cs typeface="+mn-cs"/>
                        </a:rPr>
                        <a:t>Combinatorics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Differential Geometry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Analytic</a:t>
                      </a:r>
                      <a:r>
                        <a:rPr lang="en-GB" sz="2800" kern="1200" baseline="0" dirty="0" smtClean="0">
                          <a:solidFill>
                            <a:sysClr val="windowText" lastClr="000000"/>
                          </a:solidFill>
                          <a:latin typeface="+mn-lt"/>
                          <a:ea typeface="+mn-ea"/>
                          <a:cs typeface="+mn-cs"/>
                        </a:rPr>
                        <a:t> Methods in Higher Geometry</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MATH351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Analysis and Number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Applied Stochastic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Theory of Statistical Inference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Applied Probability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Linear Statistical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Medical Statistics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Risk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Networks in Theory and Practice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MATH399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Project</a:t>
                      </a:r>
                      <a:r>
                        <a:rPr lang="en-GB" sz="2800" kern="1200" baseline="0" dirty="0" smtClean="0">
                          <a:solidFill>
                            <a:sysClr val="windowText" lastClr="000000"/>
                          </a:solidFill>
                          <a:latin typeface="+mn-lt"/>
                          <a:ea typeface="+mn-ea"/>
                          <a:cs typeface="+mn-cs"/>
                        </a:rPr>
                        <a:t> Module</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In exceptional</a:t>
                      </a:r>
                      <a:r>
                        <a:rPr lang="en-GB" sz="3600" kern="1200" baseline="0" dirty="0" smtClean="0">
                          <a:solidFill>
                            <a:sysClr val="windowText" lastClr="000000"/>
                          </a:solidFill>
                          <a:latin typeface="+mn-lt"/>
                          <a:ea typeface="+mn-ea"/>
                          <a:cs typeface="+mn-cs"/>
                        </a:rPr>
                        <a:t> cases, up to 2 </a:t>
                      </a:r>
                      <a:r>
                        <a:rPr lang="en-GB" sz="3600" kern="1200" baseline="0" dirty="0" err="1" smtClean="0">
                          <a:solidFill>
                            <a:sysClr val="windowText" lastClr="000000"/>
                          </a:solidFill>
                          <a:latin typeface="+mn-lt"/>
                          <a:ea typeface="+mn-ea"/>
                          <a:cs typeface="+mn-cs"/>
                        </a:rPr>
                        <a:t>MMath</a:t>
                      </a:r>
                      <a:r>
                        <a:rPr lang="en-GB" sz="3600" kern="1200" baseline="0" dirty="0" smtClean="0">
                          <a:solidFill>
                            <a:sysClr val="windowText" lastClr="000000"/>
                          </a:solidFill>
                          <a:latin typeface="+mn-lt"/>
                          <a:ea typeface="+mn-ea"/>
                          <a:cs typeface="+mn-cs"/>
                        </a:rPr>
                        <a:t> modules may be taken, subject to approval. See G101 board for details</a:t>
                      </a:r>
                      <a:endParaRPr lang="en-GB" sz="36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44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4" name="Table 13"/>
          <p:cNvGraphicFramePr>
            <a:graphicFrameLocks noGrp="1"/>
          </p:cNvGraphicFramePr>
          <p:nvPr/>
        </p:nvGraphicFramePr>
        <p:xfrm>
          <a:off x="953990" y="25437131"/>
          <a:ext cx="6984776" cy="3840480"/>
        </p:xfrm>
        <a:graphic>
          <a:graphicData uri="http://schemas.openxmlformats.org/drawingml/2006/table">
            <a:tbl>
              <a:tblPr firstRow="1" bandRow="1">
                <a:tableStyleId>{5C22544A-7EE6-4342-B048-85BDC9FD1C3A}</a:tableStyleId>
              </a:tblPr>
              <a:tblGrid>
                <a:gridCol w="6984776"/>
              </a:tblGrid>
              <a:tr h="370840">
                <a:tc>
                  <a:txBody>
                    <a:bodyPr/>
                    <a:lstStyle/>
                    <a:p>
                      <a:r>
                        <a:rPr lang="en-GB" sz="3600" b="0" dirty="0" smtClean="0">
                          <a:solidFill>
                            <a:schemeClr val="tx1"/>
                          </a:solidFill>
                        </a:rPr>
                        <a:t>General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3600" b="0" dirty="0" smtClean="0">
                          <a:solidFill>
                            <a:schemeClr val="tx1"/>
                          </a:solidFill>
                        </a:rPr>
                        <a:t>Applied Maths / Theoretical Physics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en-GB" sz="3600" b="0" dirty="0" smtClean="0">
                          <a:solidFill>
                            <a:schemeClr val="tx1"/>
                          </a:solidFill>
                        </a:rPr>
                        <a:t>Pure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370840">
                <a:tc>
                  <a:txBody>
                    <a:bodyPr/>
                    <a:lstStyle/>
                    <a:p>
                      <a:r>
                        <a:rPr lang="en-GB" sz="3600" b="0" dirty="0" smtClean="0">
                          <a:solidFill>
                            <a:schemeClr val="tx1"/>
                          </a:solidFill>
                        </a:rPr>
                        <a:t>Statistics / OR</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r>
                        <a:rPr lang="en-GB" sz="3600" b="0" dirty="0" smtClean="0">
                          <a:solidFill>
                            <a:schemeClr val="tx1"/>
                          </a:solidFill>
                        </a:rPr>
                        <a:t>Project Modules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70840">
                <a:tc>
                  <a:txBody>
                    <a:bodyPr/>
                    <a:lstStyle/>
                    <a:p>
                      <a:r>
                        <a:rPr lang="en-GB" sz="3600" b="0" dirty="0" smtClean="0">
                          <a:solidFill>
                            <a:schemeClr val="tx1"/>
                          </a:solidFill>
                        </a:rPr>
                        <a:t>Other Subjects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G1X3: BSc Mathematics With Education</a:t>
            </a:r>
            <a:br>
              <a:rPr lang="en-GB" dirty="0" smtClean="0"/>
            </a:br>
            <a:r>
              <a:rPr lang="en-GB" dirty="0" smtClean="0"/>
              <a:t>From Application to Graduation</a:t>
            </a:r>
            <a:endParaRPr lang="en-GB" dirty="0"/>
          </a:p>
        </p:txBody>
      </p:sp>
      <p:sp>
        <p:nvSpPr>
          <p:cNvPr id="3" name="Oval 2"/>
          <p:cNvSpPr/>
          <p:nvPr/>
        </p:nvSpPr>
        <p:spPr>
          <a:xfrm>
            <a:off x="593950" y="12979747"/>
            <a:ext cx="5832648" cy="583264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ysClr val="windowText" lastClr="000000"/>
                </a:solidFill>
              </a:rPr>
              <a:t>Application Successful!</a:t>
            </a:r>
            <a:endParaRPr lang="en-GB" sz="6000" dirty="0">
              <a:solidFill>
                <a:sysClr val="windowText" lastClr="000000"/>
              </a:solidFill>
            </a:endParaRPr>
          </a:p>
        </p:txBody>
      </p:sp>
      <p:sp>
        <p:nvSpPr>
          <p:cNvPr id="5" name="Oval 4"/>
          <p:cNvSpPr/>
          <p:nvPr/>
        </p:nvSpPr>
        <p:spPr>
          <a:xfrm>
            <a:off x="35661846" y="12835731"/>
            <a:ext cx="5832648" cy="583264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0" dirty="0" smtClean="0">
                <a:solidFill>
                  <a:sysClr val="windowText" lastClr="000000"/>
                </a:solidFill>
              </a:rPr>
              <a:t>Graduation!</a:t>
            </a:r>
            <a:endParaRPr lang="en-GB" sz="6000" dirty="0">
              <a:solidFill>
                <a:sysClr val="windowText" lastClr="000000"/>
              </a:solidFill>
            </a:endParaRPr>
          </a:p>
        </p:txBody>
      </p:sp>
      <p:cxnSp>
        <p:nvCxnSpPr>
          <p:cNvPr id="7" name="Straight Connector 6"/>
          <p:cNvCxnSpPr/>
          <p:nvPr/>
        </p:nvCxnSpPr>
        <p:spPr>
          <a:xfrm>
            <a:off x="8561705"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7123410"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5685115"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4246820"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1" name="Table 10"/>
          <p:cNvGraphicFramePr>
            <a:graphicFrameLocks noGrp="1"/>
          </p:cNvGraphicFramePr>
          <p:nvPr/>
        </p:nvGraphicFramePr>
        <p:xfrm>
          <a:off x="9018886" y="6715051"/>
          <a:ext cx="7776000" cy="13878480"/>
        </p:xfrm>
        <a:graphic>
          <a:graphicData uri="http://schemas.openxmlformats.org/drawingml/2006/table">
            <a:tbl>
              <a:tblPr>
                <a:tableStyleId>{5C22544A-7EE6-4342-B048-85BDC9FD1C3A}</a:tableStyleId>
              </a:tblPr>
              <a:tblGrid>
                <a:gridCol w="1866447"/>
                <a:gridCol w="5909553"/>
              </a:tblGrid>
              <a:tr h="1080000">
                <a:tc gridSpan="2">
                  <a:txBody>
                    <a:bodyPr/>
                    <a:lstStyle/>
                    <a:p>
                      <a:pPr algn="ctr"/>
                      <a:r>
                        <a:rPr lang="en-GB" dirty="0" smtClean="0">
                          <a:solidFill>
                            <a:sysClr val="windowText" lastClr="000000"/>
                          </a:solidFill>
                        </a:rPr>
                        <a:t>Year 1</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algn="ctr"/>
                      <a:r>
                        <a:rPr lang="en-GB" sz="3200" dirty="0" smtClean="0">
                          <a:solidFill>
                            <a:sysClr val="windowText" lastClr="000000"/>
                          </a:solidFill>
                        </a:rPr>
                        <a:t>MATH101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1</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2</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Introduction to Linear Algebra</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One of</a:t>
                      </a:r>
                      <a:endParaRPr lang="en-GB" sz="36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ctr" defTabSz="4176431" rtl="0" eaLnBrk="1" latinLnBrk="0" hangingPunct="1"/>
                      <a:endParaRPr lang="en-GB" sz="3600" kern="1200" dirty="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MATH105</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Numbers and Sets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PSYC101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Psychology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One of</a:t>
                      </a:r>
                      <a:endParaRPr lang="en-GB" sz="3600" kern="1200" dirty="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MATH111</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IT Skills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COMP101</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Programming in JAVA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And Three of </a:t>
                      </a:r>
                      <a:endParaRPr lang="en-GB" sz="3600" kern="1200" dirty="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MATH142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Numbers, Groups and Codes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MATH122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Dynamic Modelling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MATH162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Statistics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PYSC102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Psychology</a:t>
                      </a:r>
                      <a:r>
                        <a:rPr lang="en-GB" sz="2800" kern="1200" baseline="0" dirty="0" smtClean="0">
                          <a:solidFill>
                            <a:sysClr val="windowText" lastClr="000000"/>
                          </a:solidFill>
                          <a:latin typeface="+mn-lt"/>
                          <a:ea typeface="+mn-ea"/>
                          <a:cs typeface="+mn-cs"/>
                        </a:rPr>
                        <a:t> 2</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If any</a:t>
                      </a:r>
                      <a:r>
                        <a:rPr lang="en-GB" sz="3600" kern="1200" baseline="0" dirty="0" smtClean="0">
                          <a:solidFill>
                            <a:sysClr val="windowText" lastClr="000000"/>
                          </a:solidFill>
                          <a:latin typeface="+mn-lt"/>
                          <a:ea typeface="+mn-ea"/>
                          <a:cs typeface="+mn-cs"/>
                        </a:rPr>
                        <a:t> of MATH122, MATH142 OR MATH162 are not taken in the first year, they must be taken in the second year.</a:t>
                      </a:r>
                      <a:endParaRPr lang="en-GB" sz="3600" kern="1200" dirty="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28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2" name="Table 11"/>
          <p:cNvGraphicFramePr>
            <a:graphicFrameLocks noGrp="1"/>
          </p:cNvGraphicFramePr>
          <p:nvPr/>
        </p:nvGraphicFramePr>
        <p:xfrm>
          <a:off x="17587838" y="6715051"/>
          <a:ext cx="7776000" cy="21536400"/>
        </p:xfrm>
        <a:graphic>
          <a:graphicData uri="http://schemas.openxmlformats.org/drawingml/2006/table">
            <a:tbl>
              <a:tblPr>
                <a:tableStyleId>{5C22544A-7EE6-4342-B048-85BDC9FD1C3A}</a:tableStyleId>
              </a:tblPr>
              <a:tblGrid>
                <a:gridCol w="1866447"/>
                <a:gridCol w="5909553"/>
              </a:tblGrid>
              <a:tr h="1080000">
                <a:tc gridSpan="2">
                  <a:txBody>
                    <a:bodyPr/>
                    <a:lstStyle/>
                    <a:p>
                      <a:pPr algn="ctr"/>
                      <a:r>
                        <a:rPr lang="en-GB" dirty="0" smtClean="0">
                          <a:solidFill>
                            <a:sysClr val="windowText" lastClr="000000"/>
                          </a:solidFill>
                        </a:rPr>
                        <a:t>Year</a:t>
                      </a:r>
                      <a:r>
                        <a:rPr lang="en-GB" baseline="0" dirty="0" smtClean="0">
                          <a:solidFill>
                            <a:sysClr val="windowText" lastClr="000000"/>
                          </a:solidFill>
                        </a:rPr>
                        <a:t> 2</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algn="ctr"/>
                      <a:r>
                        <a:rPr lang="en-GB" sz="3200" dirty="0" smtClean="0">
                          <a:solidFill>
                            <a:sysClr val="windowText" lastClr="000000"/>
                          </a:solidFill>
                        </a:rPr>
                        <a:t>MATH201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800" dirty="0" smtClean="0">
                          <a:solidFill>
                            <a:sysClr val="windowText" lastClr="000000"/>
                          </a:solidFill>
                        </a:rPr>
                        <a:t>Ordinary Differential Equations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20000">
                <a:tc>
                  <a:txBody>
                    <a:bodyPr/>
                    <a:lstStyle/>
                    <a:p>
                      <a:pPr algn="ctr"/>
                      <a:r>
                        <a:rPr lang="en-GB" sz="3200" dirty="0" smtClean="0">
                          <a:solidFill>
                            <a:sysClr val="windowText" lastClr="000000"/>
                          </a:solidFill>
                        </a:rPr>
                        <a:t>MATH243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n-GB" sz="2800" dirty="0" smtClean="0">
                          <a:solidFill>
                            <a:sysClr val="windowText" lastClr="000000"/>
                          </a:solidFill>
                        </a:rPr>
                        <a:t>Complex Functions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EDUC500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Mathematics</a:t>
                      </a:r>
                      <a:r>
                        <a:rPr lang="en-GB" sz="2800" kern="1200" baseline="0" dirty="0" smtClean="0">
                          <a:solidFill>
                            <a:sysClr val="windowText" lastClr="000000"/>
                          </a:solidFill>
                          <a:latin typeface="+mn-lt"/>
                          <a:ea typeface="+mn-ea"/>
                          <a:cs typeface="+mn-cs"/>
                        </a:rPr>
                        <a:t> in Schools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At least two from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algn="ctr"/>
                      <a:r>
                        <a:rPr lang="en-GB" sz="3200" dirty="0" smtClean="0"/>
                        <a:t>MATH241</a:t>
                      </a:r>
                      <a:endParaRPr lang="en-GB"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n-GB" sz="2800" dirty="0" smtClean="0"/>
                        <a:t>Metric Spaces and Calculus</a:t>
                      </a:r>
                      <a:endParaRPr lang="en-GB"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algn="ctr"/>
                      <a:r>
                        <a:rPr lang="en-GB" sz="3200" dirty="0" smtClean="0">
                          <a:solidFill>
                            <a:sysClr val="windowText" lastClr="000000"/>
                          </a:solidFill>
                        </a:rPr>
                        <a:t>MATH244</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n-GB" sz="2800" dirty="0" smtClean="0">
                          <a:solidFill>
                            <a:sysClr val="windowText" lastClr="000000"/>
                          </a:solidFill>
                        </a:rPr>
                        <a:t>Linear Algebra and Geometry</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MATH247</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Commutative</a:t>
                      </a:r>
                      <a:r>
                        <a:rPr lang="en-GB" sz="2800" kern="1200" baseline="0" dirty="0" smtClean="0">
                          <a:solidFill>
                            <a:sysClr val="windowText" lastClr="000000"/>
                          </a:solidFill>
                          <a:latin typeface="+mn-lt"/>
                          <a:ea typeface="+mn-ea"/>
                          <a:cs typeface="+mn-cs"/>
                        </a:rPr>
                        <a:t> Algebra</a:t>
                      </a:r>
                      <a:endParaRPr lang="en-GB" sz="2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MATH248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Geometry of Curves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And at</a:t>
                      </a:r>
                      <a:r>
                        <a:rPr lang="en-GB" sz="3600" kern="1200" baseline="0" dirty="0" smtClean="0">
                          <a:solidFill>
                            <a:sysClr val="windowText" lastClr="000000"/>
                          </a:solidFill>
                          <a:latin typeface="+mn-lt"/>
                          <a:ea typeface="+mn-ea"/>
                          <a:cs typeface="+mn-cs"/>
                        </a:rPr>
                        <a:t> least two from</a:t>
                      </a:r>
                      <a:endParaRPr lang="en-GB" sz="36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Group Project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Introduction to the Methods of Applied mathematics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Vector Calculus with Applications</a:t>
                      </a:r>
                      <a:r>
                        <a:rPr lang="en-GB" sz="2800" kern="1200" baseline="0" dirty="0" smtClean="0">
                          <a:solidFill>
                            <a:sysClr val="windowText" lastClr="000000"/>
                          </a:solidFill>
                          <a:latin typeface="+mn-lt"/>
                          <a:ea typeface="+mn-ea"/>
                          <a:cs typeface="+mn-cs"/>
                        </a:rPr>
                        <a:t> in Fluid Mechanics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Models: Microeconomics</a:t>
                      </a:r>
                      <a:r>
                        <a:rPr lang="en-GB" sz="2800" kern="1200" baseline="0" dirty="0" smtClean="0">
                          <a:solidFill>
                            <a:sysClr val="windowText" lastClr="000000"/>
                          </a:solidFill>
                          <a:latin typeface="+mn-lt"/>
                          <a:ea typeface="+mn-ea"/>
                          <a:cs typeface="+mn-cs"/>
                        </a:rPr>
                        <a:t> and Population Dynamics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Classical Mechanics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Numerical Analysis, Solution of Linear Equations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Methods of Operational Research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Financial</a:t>
                      </a:r>
                      <a:r>
                        <a:rPr lang="en-GB" sz="2800" kern="1200" baseline="0" dirty="0" smtClean="0">
                          <a:solidFill>
                            <a:sysClr val="windowText" lastClr="000000"/>
                          </a:solidFill>
                          <a:latin typeface="+mn-lt"/>
                          <a:ea typeface="+mn-ea"/>
                          <a:cs typeface="+mn-cs"/>
                        </a:rPr>
                        <a:t> Mathematics 2</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Statistical Theory and Methods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Statistical Theory and Methods</a:t>
                      </a:r>
                      <a:r>
                        <a:rPr lang="en-GB" sz="2800" kern="1200" baseline="0" dirty="0" smtClean="0">
                          <a:solidFill>
                            <a:sysClr val="windowText" lastClr="000000"/>
                          </a:solidFill>
                          <a:latin typeface="+mn-lt"/>
                          <a:ea typeface="+mn-ea"/>
                          <a:cs typeface="+mn-cs"/>
                        </a:rPr>
                        <a:t> 2</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Measure Theory and Probability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Financial mathematics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Operational Research: Probabilistic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And one more module</a:t>
                      </a:r>
                      <a:r>
                        <a:rPr lang="en-GB" sz="3600" kern="1200" baseline="0" dirty="0" smtClean="0">
                          <a:solidFill>
                            <a:sysClr val="windowText" lastClr="000000"/>
                          </a:solidFill>
                          <a:latin typeface="+mn-lt"/>
                          <a:ea typeface="+mn-ea"/>
                          <a:cs typeface="+mn-cs"/>
                        </a:rPr>
                        <a:t> from the above lists or</a:t>
                      </a:r>
                      <a:r>
                        <a:rPr lang="en-GB" sz="3600" kern="1200" dirty="0" smtClean="0">
                          <a:solidFill>
                            <a:sysClr val="windowText" lastClr="000000"/>
                          </a:solidFill>
                          <a:latin typeface="+mn-lt"/>
                          <a:ea typeface="+mn-ea"/>
                          <a:cs typeface="+mn-cs"/>
                        </a:rPr>
                        <a:t> in computer science,</a:t>
                      </a:r>
                      <a:r>
                        <a:rPr lang="en-GB" sz="3600" kern="1200" baseline="0" dirty="0" smtClean="0">
                          <a:solidFill>
                            <a:sysClr val="windowText" lastClr="000000"/>
                          </a:solidFill>
                          <a:latin typeface="+mn-lt"/>
                          <a:ea typeface="+mn-ea"/>
                          <a:cs typeface="+mn-cs"/>
                        </a:rPr>
                        <a:t> physics,  geophysics, or geology subject to approval</a:t>
                      </a:r>
                      <a:endParaRPr lang="en-GB" sz="36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28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bl>
          </a:graphicData>
        </a:graphic>
      </p:graphicFrame>
      <p:graphicFrame>
        <p:nvGraphicFramePr>
          <p:cNvPr id="13" name="Table 12"/>
          <p:cNvGraphicFramePr>
            <a:graphicFrameLocks noGrp="1"/>
          </p:cNvGraphicFramePr>
          <p:nvPr/>
        </p:nvGraphicFramePr>
        <p:xfrm>
          <a:off x="26156790" y="6715051"/>
          <a:ext cx="7776000" cy="21356880"/>
        </p:xfrm>
        <a:graphic>
          <a:graphicData uri="http://schemas.openxmlformats.org/drawingml/2006/table">
            <a:tbl>
              <a:tblPr>
                <a:tableStyleId>{5C22544A-7EE6-4342-B048-85BDC9FD1C3A}</a:tableStyleId>
              </a:tblPr>
              <a:tblGrid>
                <a:gridCol w="1943352"/>
                <a:gridCol w="5832648"/>
              </a:tblGrid>
              <a:tr h="1080000">
                <a:tc gridSpan="2">
                  <a:txBody>
                    <a:bodyPr/>
                    <a:lstStyle/>
                    <a:p>
                      <a:pPr algn="ctr"/>
                      <a:r>
                        <a:rPr lang="en-GB" dirty="0" smtClean="0">
                          <a:solidFill>
                            <a:sysClr val="windowText" lastClr="000000"/>
                          </a:solidFill>
                        </a:rPr>
                        <a:t>Year</a:t>
                      </a:r>
                      <a:r>
                        <a:rPr lang="en-GB" baseline="0" dirty="0" smtClean="0">
                          <a:solidFill>
                            <a:sysClr val="windowText" lastClr="000000"/>
                          </a:solidFill>
                        </a:rPr>
                        <a:t> 3</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44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MATH302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r>
                        <a:rPr lang="en-GB" sz="2800" dirty="0" smtClean="0">
                          <a:solidFill>
                            <a:sysClr val="windowText" lastClr="000000"/>
                          </a:solidFill>
                        </a:rPr>
                        <a:t>History of Mathematics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MATH399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Project</a:t>
                      </a:r>
                      <a:r>
                        <a:rPr lang="en-GB" sz="2800" kern="1200" baseline="0" dirty="0" smtClean="0">
                          <a:solidFill>
                            <a:sysClr val="windowText" lastClr="000000"/>
                          </a:solidFill>
                          <a:latin typeface="+mn-lt"/>
                          <a:ea typeface="+mn-ea"/>
                          <a:cs typeface="+mn-cs"/>
                        </a:rPr>
                        <a:t> Module (Maths in Society)</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And six modules from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28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a:txBody>
                    <a:bodyPr/>
                    <a:lstStyle/>
                    <a:p>
                      <a:pPr algn="ctr"/>
                      <a:r>
                        <a:rPr lang="en-GB" sz="3200" dirty="0" smtClean="0">
                          <a:solidFill>
                            <a:sysClr val="windowText" lastClr="000000"/>
                          </a:solidFill>
                        </a:rPr>
                        <a:t>MATH322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solidFill>
                            <a:sysClr val="windowText" lastClr="000000"/>
                          </a:solidFill>
                        </a:rPr>
                        <a:t>Chaos and Dynamical</a:t>
                      </a:r>
                      <a:r>
                        <a:rPr lang="en-GB" sz="2800" baseline="0" dirty="0" smtClean="0">
                          <a:solidFill>
                            <a:sysClr val="windowText" lastClr="000000"/>
                          </a:solidFill>
                        </a:rPr>
                        <a:t> Systems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algn="ctr"/>
                      <a:r>
                        <a:rPr lang="en-GB" sz="3200" dirty="0" smtClean="0">
                          <a:solidFill>
                            <a:sysClr val="windowText" lastClr="000000"/>
                          </a:solidFill>
                        </a:rPr>
                        <a:t>MATH323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solidFill>
                            <a:sysClr val="windowText" lastClr="000000"/>
                          </a:solidFill>
                        </a:rPr>
                        <a:t>Further Methods of Applied Mathematics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Cartesian Tensors &amp; Mathematical</a:t>
                      </a:r>
                      <a:r>
                        <a:rPr lang="en-GB" sz="2800" kern="1200" baseline="0" dirty="0" smtClean="0">
                          <a:solidFill>
                            <a:sysClr val="windowText" lastClr="000000"/>
                          </a:solidFill>
                          <a:latin typeface="+mn-lt"/>
                          <a:ea typeface="+mn-ea"/>
                          <a:cs typeface="+mn-cs"/>
                        </a:rPr>
                        <a:t> Models of Solids and Viscous Fluids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algn="ctr"/>
                      <a:r>
                        <a:rPr lang="en-GB" sz="3200" dirty="0" smtClean="0"/>
                        <a:t>MATH325</a:t>
                      </a:r>
                      <a:endParaRPr lang="en-GB"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t>Quantum Mechanics</a:t>
                      </a:r>
                      <a:endParaRPr lang="en-GB"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MATH326</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Relativity</a:t>
                      </a:r>
                      <a:endParaRPr lang="en-GB" sz="2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Economics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Population Dynamics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Number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Group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err="1" smtClean="0">
                          <a:solidFill>
                            <a:sysClr val="windowText" lastClr="000000"/>
                          </a:solidFill>
                          <a:latin typeface="+mn-lt"/>
                          <a:ea typeface="+mn-ea"/>
                          <a:cs typeface="+mn-cs"/>
                        </a:rPr>
                        <a:t>Combinatorics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Differential Geometry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Analytic</a:t>
                      </a:r>
                      <a:r>
                        <a:rPr lang="en-GB" sz="2800" kern="1200" baseline="0" dirty="0" smtClean="0">
                          <a:solidFill>
                            <a:sysClr val="windowText" lastClr="000000"/>
                          </a:solidFill>
                          <a:latin typeface="+mn-lt"/>
                          <a:ea typeface="+mn-ea"/>
                          <a:cs typeface="+mn-cs"/>
                        </a:rPr>
                        <a:t> Methods in Higher Geometry</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MATH351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Analysis and Number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Applied Stochastic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Theory of Statistical Inference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Applied Probability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Linear Statistical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Medical Statistics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Risk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Networks in Theory and Practice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In exceptional</a:t>
                      </a:r>
                      <a:r>
                        <a:rPr lang="en-GB" sz="3600" kern="1200" baseline="0" dirty="0" smtClean="0">
                          <a:solidFill>
                            <a:sysClr val="windowText" lastClr="000000"/>
                          </a:solidFill>
                          <a:latin typeface="+mn-lt"/>
                          <a:ea typeface="+mn-ea"/>
                          <a:cs typeface="+mn-cs"/>
                        </a:rPr>
                        <a:t> cases, up to 2 </a:t>
                      </a:r>
                      <a:r>
                        <a:rPr lang="en-GB" sz="3600" kern="1200" baseline="0" dirty="0" err="1" smtClean="0">
                          <a:solidFill>
                            <a:sysClr val="windowText" lastClr="000000"/>
                          </a:solidFill>
                          <a:latin typeface="+mn-lt"/>
                          <a:ea typeface="+mn-ea"/>
                          <a:cs typeface="+mn-cs"/>
                        </a:rPr>
                        <a:t>MMath</a:t>
                      </a:r>
                      <a:r>
                        <a:rPr lang="en-GB" sz="3600" kern="1200" baseline="0" dirty="0" smtClean="0">
                          <a:solidFill>
                            <a:sysClr val="windowText" lastClr="000000"/>
                          </a:solidFill>
                          <a:latin typeface="+mn-lt"/>
                          <a:ea typeface="+mn-ea"/>
                          <a:cs typeface="+mn-cs"/>
                        </a:rPr>
                        <a:t> modules may be taken, subject to approval. See G101 board for details of </a:t>
                      </a:r>
                      <a:r>
                        <a:rPr lang="en-GB" sz="3600" kern="1200" baseline="0" dirty="0" err="1" smtClean="0">
                          <a:solidFill>
                            <a:sysClr val="windowText" lastClr="000000"/>
                          </a:solidFill>
                          <a:latin typeface="+mn-lt"/>
                          <a:ea typeface="+mn-ea"/>
                          <a:cs typeface="+mn-cs"/>
                        </a:rPr>
                        <a:t>MMath</a:t>
                      </a:r>
                      <a:r>
                        <a:rPr lang="en-GB" sz="3600" kern="1200" baseline="0" dirty="0" smtClean="0">
                          <a:solidFill>
                            <a:sysClr val="windowText" lastClr="000000"/>
                          </a:solidFill>
                          <a:latin typeface="+mn-lt"/>
                          <a:ea typeface="+mn-ea"/>
                          <a:cs typeface="+mn-cs"/>
                        </a:rPr>
                        <a:t> modules</a:t>
                      </a:r>
                      <a:endParaRPr lang="en-GB" sz="36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44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4" name="Table 13"/>
          <p:cNvGraphicFramePr>
            <a:graphicFrameLocks noGrp="1"/>
          </p:cNvGraphicFramePr>
          <p:nvPr/>
        </p:nvGraphicFramePr>
        <p:xfrm>
          <a:off x="953990" y="25437131"/>
          <a:ext cx="6984776" cy="3840480"/>
        </p:xfrm>
        <a:graphic>
          <a:graphicData uri="http://schemas.openxmlformats.org/drawingml/2006/table">
            <a:tbl>
              <a:tblPr firstRow="1" bandRow="1">
                <a:tableStyleId>{5C22544A-7EE6-4342-B048-85BDC9FD1C3A}</a:tableStyleId>
              </a:tblPr>
              <a:tblGrid>
                <a:gridCol w="6984776"/>
              </a:tblGrid>
              <a:tr h="370840">
                <a:tc>
                  <a:txBody>
                    <a:bodyPr/>
                    <a:lstStyle/>
                    <a:p>
                      <a:r>
                        <a:rPr lang="en-GB" sz="3600" b="0" dirty="0" smtClean="0">
                          <a:solidFill>
                            <a:schemeClr val="tx1"/>
                          </a:solidFill>
                        </a:rPr>
                        <a:t>General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3600" b="0" dirty="0" smtClean="0">
                          <a:solidFill>
                            <a:schemeClr val="tx1"/>
                          </a:solidFill>
                        </a:rPr>
                        <a:t>Applied Maths / Theoretical Physics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en-GB" sz="3600" b="0" dirty="0" smtClean="0">
                          <a:solidFill>
                            <a:schemeClr val="tx1"/>
                          </a:solidFill>
                        </a:rPr>
                        <a:t>Pure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370840">
                <a:tc>
                  <a:txBody>
                    <a:bodyPr/>
                    <a:lstStyle/>
                    <a:p>
                      <a:r>
                        <a:rPr lang="en-GB" sz="3600" b="0" dirty="0" smtClean="0">
                          <a:solidFill>
                            <a:schemeClr val="tx1"/>
                          </a:solidFill>
                        </a:rPr>
                        <a:t>Statistics / OR</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r>
                        <a:rPr lang="en-GB" sz="3600" b="0" dirty="0" smtClean="0">
                          <a:solidFill>
                            <a:schemeClr val="tx1"/>
                          </a:solidFill>
                        </a:rPr>
                        <a:t>Project Modules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70840">
                <a:tc>
                  <a:txBody>
                    <a:bodyPr/>
                    <a:lstStyle/>
                    <a:p>
                      <a:r>
                        <a:rPr lang="en-GB" sz="3600" b="0" dirty="0" smtClean="0">
                          <a:solidFill>
                            <a:schemeClr val="tx1"/>
                          </a:solidFill>
                        </a:rPr>
                        <a:t>Other Subjects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G110: BSc Pure Mathematics</a:t>
            </a:r>
            <a:br>
              <a:rPr lang="en-GB" dirty="0" smtClean="0"/>
            </a:br>
            <a:r>
              <a:rPr lang="en-GB" dirty="0" smtClean="0"/>
              <a:t>From Application to Graduation</a:t>
            </a:r>
            <a:endParaRPr lang="en-GB" dirty="0"/>
          </a:p>
        </p:txBody>
      </p:sp>
      <p:sp>
        <p:nvSpPr>
          <p:cNvPr id="3" name="Oval 2"/>
          <p:cNvSpPr/>
          <p:nvPr/>
        </p:nvSpPr>
        <p:spPr>
          <a:xfrm>
            <a:off x="593950" y="12979747"/>
            <a:ext cx="5832648" cy="583264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ysClr val="windowText" lastClr="000000"/>
                </a:solidFill>
              </a:rPr>
              <a:t>Application Successful!</a:t>
            </a:r>
            <a:endParaRPr lang="en-GB" sz="6000" dirty="0">
              <a:solidFill>
                <a:sysClr val="windowText" lastClr="000000"/>
              </a:solidFill>
            </a:endParaRPr>
          </a:p>
        </p:txBody>
      </p:sp>
      <p:sp>
        <p:nvSpPr>
          <p:cNvPr id="5" name="Oval 4"/>
          <p:cNvSpPr/>
          <p:nvPr/>
        </p:nvSpPr>
        <p:spPr>
          <a:xfrm>
            <a:off x="35661846" y="12835731"/>
            <a:ext cx="5832648" cy="583264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0" dirty="0" smtClean="0">
                <a:solidFill>
                  <a:sysClr val="windowText" lastClr="000000"/>
                </a:solidFill>
              </a:rPr>
              <a:t>Graduation!</a:t>
            </a:r>
            <a:endParaRPr lang="en-GB" sz="6000" dirty="0">
              <a:solidFill>
                <a:sysClr val="windowText" lastClr="000000"/>
              </a:solidFill>
            </a:endParaRPr>
          </a:p>
        </p:txBody>
      </p:sp>
      <p:cxnSp>
        <p:nvCxnSpPr>
          <p:cNvPr id="7" name="Straight Connector 6"/>
          <p:cNvCxnSpPr/>
          <p:nvPr/>
        </p:nvCxnSpPr>
        <p:spPr>
          <a:xfrm>
            <a:off x="8561705"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7123410"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5685115"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4246820" y="678705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1" name="Table 10"/>
          <p:cNvGraphicFramePr>
            <a:graphicFrameLocks noGrp="1"/>
          </p:cNvGraphicFramePr>
          <p:nvPr/>
        </p:nvGraphicFramePr>
        <p:xfrm>
          <a:off x="8946878" y="6715051"/>
          <a:ext cx="7776000" cy="11204400"/>
        </p:xfrm>
        <a:graphic>
          <a:graphicData uri="http://schemas.openxmlformats.org/drawingml/2006/table">
            <a:tbl>
              <a:tblPr>
                <a:tableStyleId>{5C22544A-7EE6-4342-B048-85BDC9FD1C3A}</a:tableStyleId>
              </a:tblPr>
              <a:tblGrid>
                <a:gridCol w="1866447"/>
                <a:gridCol w="5909553"/>
              </a:tblGrid>
              <a:tr h="1080000">
                <a:tc gridSpan="2">
                  <a:txBody>
                    <a:bodyPr/>
                    <a:lstStyle/>
                    <a:p>
                      <a:pPr algn="ctr"/>
                      <a:r>
                        <a:rPr lang="en-GB" dirty="0" smtClean="0">
                          <a:solidFill>
                            <a:sysClr val="windowText" lastClr="000000"/>
                          </a:solidFill>
                        </a:rPr>
                        <a:t>Year 1</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algn="ctr"/>
                      <a:r>
                        <a:rPr lang="en-GB" sz="3200" dirty="0" smtClean="0">
                          <a:solidFill>
                            <a:sysClr val="windowText" lastClr="000000"/>
                          </a:solidFill>
                        </a:rPr>
                        <a:t>MATH101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1</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2</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Introduction to Linear Algebra</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MATH105</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Numbers and Sets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MATH122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Dynamic Modelling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MATH162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Statistics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MATH111</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IT Skills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MATH142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Numbers, Groups and Codes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Either MATH111 or MATH122 may be replaced by suitable non-mathematical sciences modules. Please talk to programme</a:t>
                      </a:r>
                      <a:r>
                        <a:rPr lang="en-GB" sz="3600" kern="1200" baseline="0" dirty="0" smtClean="0">
                          <a:solidFill>
                            <a:sysClr val="windowText" lastClr="000000"/>
                          </a:solidFill>
                          <a:latin typeface="+mn-lt"/>
                          <a:ea typeface="+mn-ea"/>
                          <a:cs typeface="+mn-cs"/>
                        </a:rPr>
                        <a:t> director for further details.</a:t>
                      </a:r>
                      <a:endParaRPr lang="en-GB" sz="3600" kern="1200" dirty="0" smtClean="0">
                        <a:solidFill>
                          <a:sysClr val="windowText" lastClr="000000"/>
                        </a:solidFill>
                        <a:latin typeface="+mn-lt"/>
                        <a:ea typeface="+mn-ea"/>
                        <a:cs typeface="+mn-cs"/>
                      </a:endParaRPr>
                    </a:p>
                    <a:p>
                      <a:pPr marL="0" algn="ctr" defTabSz="4176431" rtl="0" eaLnBrk="1" latinLnBrk="0" hangingPunct="1"/>
                      <a:r>
                        <a:rPr lang="en-GB" sz="3600" kern="1200" dirty="0" smtClean="0">
                          <a:solidFill>
                            <a:sysClr val="windowText" lastClr="000000"/>
                          </a:solidFill>
                          <a:latin typeface="+mn-lt"/>
                          <a:ea typeface="+mn-ea"/>
                          <a:cs typeface="+mn-cs"/>
                        </a:rPr>
                        <a:t>If  MATH111 is not taken in  Year 1, it must be taken in Year</a:t>
                      </a:r>
                      <a:r>
                        <a:rPr lang="en-GB" sz="3600" kern="1200" baseline="0" dirty="0" smtClean="0">
                          <a:solidFill>
                            <a:sysClr val="windowText" lastClr="000000"/>
                          </a:solidFill>
                          <a:latin typeface="+mn-lt"/>
                          <a:ea typeface="+mn-ea"/>
                          <a:cs typeface="+mn-cs"/>
                        </a:rPr>
                        <a:t> 2</a:t>
                      </a:r>
                      <a:endParaRPr lang="en-GB" sz="3600" kern="1200" dirty="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28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graphicFrame>
        <p:nvGraphicFramePr>
          <p:cNvPr id="12" name="Table 11"/>
          <p:cNvGraphicFramePr>
            <a:graphicFrameLocks noGrp="1"/>
          </p:cNvGraphicFramePr>
          <p:nvPr/>
        </p:nvGraphicFramePr>
        <p:xfrm>
          <a:off x="17551834" y="6715051"/>
          <a:ext cx="7776000" cy="20987760"/>
        </p:xfrm>
        <a:graphic>
          <a:graphicData uri="http://schemas.openxmlformats.org/drawingml/2006/table">
            <a:tbl>
              <a:tblPr>
                <a:tableStyleId>{5C22544A-7EE6-4342-B048-85BDC9FD1C3A}</a:tableStyleId>
              </a:tblPr>
              <a:tblGrid>
                <a:gridCol w="1866447"/>
                <a:gridCol w="5909553"/>
              </a:tblGrid>
              <a:tr h="1080000">
                <a:tc gridSpan="2">
                  <a:txBody>
                    <a:bodyPr/>
                    <a:lstStyle/>
                    <a:p>
                      <a:pPr algn="ctr"/>
                      <a:r>
                        <a:rPr lang="en-GB" dirty="0" smtClean="0">
                          <a:solidFill>
                            <a:sysClr val="windowText" lastClr="000000"/>
                          </a:solidFill>
                        </a:rPr>
                        <a:t>Year</a:t>
                      </a:r>
                      <a:r>
                        <a:rPr lang="en-GB" baseline="0" dirty="0" smtClean="0">
                          <a:solidFill>
                            <a:sysClr val="windowText" lastClr="000000"/>
                          </a:solidFill>
                        </a:rPr>
                        <a:t> 2</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algn="ctr"/>
                      <a:r>
                        <a:rPr lang="en-GB" sz="3200" dirty="0" smtClean="0">
                          <a:solidFill>
                            <a:sysClr val="windowText" lastClr="000000"/>
                          </a:solidFill>
                        </a:rPr>
                        <a:t>MATH201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800" dirty="0" smtClean="0">
                          <a:solidFill>
                            <a:sysClr val="windowText" lastClr="000000"/>
                          </a:solidFill>
                        </a:rPr>
                        <a:t>Ordinary Differential Equations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20000">
                <a:tc>
                  <a:txBody>
                    <a:bodyPr/>
                    <a:lstStyle/>
                    <a:p>
                      <a:pPr algn="ctr"/>
                      <a:r>
                        <a:rPr lang="en-GB" sz="3200" dirty="0" smtClean="0">
                          <a:solidFill>
                            <a:sysClr val="windowText" lastClr="000000"/>
                          </a:solidFill>
                        </a:rPr>
                        <a:t>MATH243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n-GB" sz="2800" dirty="0" smtClean="0">
                          <a:solidFill>
                            <a:sysClr val="windowText" lastClr="000000"/>
                          </a:solidFill>
                        </a:rPr>
                        <a:t>Complex Functions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algn="ctr"/>
                      <a:r>
                        <a:rPr lang="en-GB" sz="3200" dirty="0" smtClean="0">
                          <a:solidFill>
                            <a:sysClr val="windowText" lastClr="000000"/>
                          </a:solidFill>
                        </a:rPr>
                        <a:t>MATH244</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n-GB" sz="2800" dirty="0" smtClean="0">
                          <a:solidFill>
                            <a:sysClr val="windowText" lastClr="000000"/>
                          </a:solidFill>
                        </a:rPr>
                        <a:t>Linear Algebra and Geometry</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At least one </a:t>
                      </a:r>
                      <a:r>
                        <a:rPr lang="en-GB" sz="3600" kern="1200" baseline="0" dirty="0" smtClean="0">
                          <a:solidFill>
                            <a:sysClr val="windowText" lastClr="000000"/>
                          </a:solidFill>
                          <a:latin typeface="+mn-lt"/>
                          <a:ea typeface="+mn-ea"/>
                          <a:cs typeface="+mn-cs"/>
                        </a:rPr>
                        <a:t> modules from </a:t>
                      </a:r>
                      <a:endParaRPr lang="en-GB" sz="2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algn="ctr"/>
                      <a:r>
                        <a:rPr lang="en-GB" sz="3200" dirty="0" smtClean="0"/>
                        <a:t>MATH241</a:t>
                      </a:r>
                      <a:endParaRPr lang="en-GB"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n-GB" sz="2800" dirty="0" smtClean="0"/>
                        <a:t>Metric Spaces and Calculus</a:t>
                      </a:r>
                      <a:endParaRPr lang="en-GB"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MATH247</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Commutative</a:t>
                      </a:r>
                      <a:r>
                        <a:rPr lang="en-GB" sz="2800" kern="1200" baseline="0" dirty="0" smtClean="0">
                          <a:solidFill>
                            <a:sysClr val="windowText" lastClr="000000"/>
                          </a:solidFill>
                          <a:latin typeface="+mn-lt"/>
                          <a:ea typeface="+mn-ea"/>
                          <a:cs typeface="+mn-cs"/>
                        </a:rPr>
                        <a:t> Algebra</a:t>
                      </a:r>
                      <a:endParaRPr lang="en-GB" sz="2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MATH248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Geometry of Curves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And </a:t>
                      </a:r>
                      <a:r>
                        <a:rPr lang="en-GB" sz="3600" kern="1200" baseline="0" dirty="0" smtClean="0">
                          <a:solidFill>
                            <a:sysClr val="windowText" lastClr="000000"/>
                          </a:solidFill>
                          <a:latin typeface="+mn-lt"/>
                          <a:ea typeface="+mn-ea"/>
                          <a:cs typeface="+mn-cs"/>
                        </a:rPr>
                        <a:t>4 modules from those above or </a:t>
                      </a:r>
                      <a:endParaRPr lang="en-GB" sz="36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Introduction to the Methods of Applied mathematics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Vector Calculus with Applications</a:t>
                      </a:r>
                      <a:r>
                        <a:rPr lang="en-GB" sz="2800" kern="1200" baseline="0" dirty="0" smtClean="0">
                          <a:solidFill>
                            <a:sysClr val="windowText" lastClr="000000"/>
                          </a:solidFill>
                          <a:latin typeface="+mn-lt"/>
                          <a:ea typeface="+mn-ea"/>
                          <a:cs typeface="+mn-cs"/>
                        </a:rPr>
                        <a:t> in Fluid Mechanics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Models: Microeconomics</a:t>
                      </a:r>
                      <a:r>
                        <a:rPr lang="en-GB" sz="2800" kern="1200" baseline="0" dirty="0" smtClean="0">
                          <a:solidFill>
                            <a:sysClr val="windowText" lastClr="000000"/>
                          </a:solidFill>
                          <a:latin typeface="+mn-lt"/>
                          <a:ea typeface="+mn-ea"/>
                          <a:cs typeface="+mn-cs"/>
                        </a:rPr>
                        <a:t> and Population Dynamics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Classical Mechanics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Numerical Analysis, Solution of Linear Equations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Group </a:t>
                      </a:r>
                      <a:r>
                        <a:rPr lang="en-GB" sz="2800" dirty="0" smtClean="0">
                          <a:solidFill>
                            <a:sysClr val="windowText" lastClr="000000"/>
                          </a:solidFill>
                        </a:rPr>
                        <a:t>Project</a:t>
                      </a:r>
                      <a:endParaRPr lang="en-GB" sz="280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Methods of Operational Research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Financial</a:t>
                      </a:r>
                      <a:r>
                        <a:rPr lang="en-GB" sz="2800" kern="1200" baseline="0" dirty="0" smtClean="0">
                          <a:solidFill>
                            <a:sysClr val="windowText" lastClr="000000"/>
                          </a:solidFill>
                          <a:latin typeface="+mn-lt"/>
                          <a:ea typeface="+mn-ea"/>
                          <a:cs typeface="+mn-cs"/>
                        </a:rPr>
                        <a:t> Mathematics 2</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Statistical Theory and Methods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Statistical Theory and Methods</a:t>
                      </a:r>
                      <a:r>
                        <a:rPr lang="en-GB" sz="2800" kern="1200" baseline="0" dirty="0" smtClean="0">
                          <a:solidFill>
                            <a:sysClr val="windowText" lastClr="000000"/>
                          </a:solidFill>
                          <a:latin typeface="+mn-lt"/>
                          <a:ea typeface="+mn-ea"/>
                          <a:cs typeface="+mn-cs"/>
                        </a:rPr>
                        <a:t> 2</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Measure Theory and Probability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Financial mathematics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Operational Research: Probabilistic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EDUC500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Mathematics</a:t>
                      </a:r>
                      <a:r>
                        <a:rPr lang="en-GB" sz="2800" kern="1200" baseline="0" dirty="0" smtClean="0">
                          <a:solidFill>
                            <a:sysClr val="windowText" lastClr="000000"/>
                          </a:solidFill>
                          <a:latin typeface="+mn-lt"/>
                          <a:ea typeface="+mn-ea"/>
                          <a:cs typeface="+mn-cs"/>
                        </a:rPr>
                        <a:t> in Schools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gridSpan="2">
                  <a:txBody>
                    <a:bodyPr/>
                    <a:lstStyle/>
                    <a:p>
                      <a:pPr marL="0" algn="ctr" defTabSz="4176431" rtl="0" eaLnBrk="1" latinLnBrk="0" hangingPunct="1"/>
                      <a:r>
                        <a:rPr lang="en-GB" sz="3600" kern="1200" dirty="0" smtClean="0">
                          <a:solidFill>
                            <a:schemeClr val="dk1"/>
                          </a:solidFill>
                          <a:latin typeface="+mn-lt"/>
                          <a:ea typeface="+mn-ea"/>
                          <a:cs typeface="+mn-cs"/>
                        </a:rPr>
                        <a:t>In exceptional</a:t>
                      </a:r>
                      <a:r>
                        <a:rPr lang="en-GB" sz="3600" kern="1200" baseline="0" dirty="0" smtClean="0">
                          <a:solidFill>
                            <a:schemeClr val="dk1"/>
                          </a:solidFill>
                          <a:latin typeface="+mn-lt"/>
                          <a:ea typeface="+mn-ea"/>
                          <a:cs typeface="+mn-cs"/>
                        </a:rPr>
                        <a:t> cases, up to 2 non mathematical sciences modules may be taken, subject to approval.</a:t>
                      </a:r>
                      <a:endParaRPr lang="en-GB" sz="40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bl>
          </a:graphicData>
        </a:graphic>
      </p:graphicFrame>
      <p:graphicFrame>
        <p:nvGraphicFramePr>
          <p:cNvPr id="13" name="Table 12"/>
          <p:cNvGraphicFramePr>
            <a:graphicFrameLocks noGrp="1"/>
          </p:cNvGraphicFramePr>
          <p:nvPr/>
        </p:nvGraphicFramePr>
        <p:xfrm>
          <a:off x="26156790" y="6715051"/>
          <a:ext cx="7776000" cy="23174160"/>
        </p:xfrm>
        <a:graphic>
          <a:graphicData uri="http://schemas.openxmlformats.org/drawingml/2006/table">
            <a:tbl>
              <a:tblPr>
                <a:tableStyleId>{5C22544A-7EE6-4342-B048-85BDC9FD1C3A}</a:tableStyleId>
              </a:tblPr>
              <a:tblGrid>
                <a:gridCol w="1943352"/>
                <a:gridCol w="5832648"/>
              </a:tblGrid>
              <a:tr h="1080000">
                <a:tc gridSpan="2">
                  <a:txBody>
                    <a:bodyPr/>
                    <a:lstStyle/>
                    <a:p>
                      <a:pPr algn="ctr"/>
                      <a:r>
                        <a:rPr lang="en-GB" dirty="0" smtClean="0">
                          <a:solidFill>
                            <a:sysClr val="windowText" lastClr="000000"/>
                          </a:solidFill>
                        </a:rPr>
                        <a:t>Year</a:t>
                      </a:r>
                      <a:r>
                        <a:rPr lang="en-GB" baseline="0" dirty="0" smtClean="0">
                          <a:solidFill>
                            <a:sysClr val="windowText" lastClr="000000"/>
                          </a:solidFill>
                        </a:rPr>
                        <a:t> 3</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At least 4 modules from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44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Number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Group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err="1" smtClean="0">
                          <a:solidFill>
                            <a:sysClr val="windowText" lastClr="000000"/>
                          </a:solidFill>
                          <a:latin typeface="+mn-lt"/>
                          <a:ea typeface="+mn-ea"/>
                          <a:cs typeface="+mn-cs"/>
                        </a:rPr>
                        <a:t>Combinatorics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MATH349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Differential Geometry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Analytic</a:t>
                      </a:r>
                      <a:r>
                        <a:rPr lang="en-GB" sz="2800" kern="1200" baseline="0" dirty="0" smtClean="0">
                          <a:solidFill>
                            <a:sysClr val="windowText" lastClr="000000"/>
                          </a:solidFill>
                          <a:latin typeface="+mn-lt"/>
                          <a:ea typeface="+mn-ea"/>
                          <a:cs typeface="+mn-cs"/>
                        </a:rPr>
                        <a:t> Methods in Higher Geometry</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MATH351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Analysis and Number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MATH399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Project</a:t>
                      </a:r>
                      <a:r>
                        <a:rPr lang="en-GB" sz="2800" kern="1200" baseline="0" dirty="0" smtClean="0">
                          <a:solidFill>
                            <a:sysClr val="windowText" lastClr="000000"/>
                          </a:solidFill>
                          <a:latin typeface="+mn-lt"/>
                          <a:ea typeface="+mn-ea"/>
                          <a:cs typeface="+mn-cs"/>
                        </a:rPr>
                        <a:t> Module (Pure Mathematics)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And 4 modules from those above or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sz="2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a:txBody>
                    <a:bodyPr/>
                    <a:lstStyle/>
                    <a:p>
                      <a:pPr algn="ctr"/>
                      <a:r>
                        <a:rPr lang="en-GB" sz="3200" dirty="0" smtClean="0">
                          <a:solidFill>
                            <a:sysClr val="windowText" lastClr="000000"/>
                          </a:solidFill>
                        </a:rPr>
                        <a:t>MATH302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r>
                        <a:rPr lang="en-GB" sz="2800" dirty="0" smtClean="0">
                          <a:solidFill>
                            <a:sysClr val="windowText" lastClr="000000"/>
                          </a:solidFill>
                        </a:rPr>
                        <a:t>History of Mathematics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a:txBody>
                    <a:bodyPr/>
                    <a:lstStyle/>
                    <a:p>
                      <a:pPr algn="ctr"/>
                      <a:r>
                        <a:rPr lang="en-GB" sz="3200" dirty="0" smtClean="0">
                          <a:solidFill>
                            <a:sysClr val="windowText" lastClr="000000"/>
                          </a:solidFill>
                        </a:rPr>
                        <a:t>MATH322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solidFill>
                            <a:sysClr val="windowText" lastClr="000000"/>
                          </a:solidFill>
                        </a:rPr>
                        <a:t>Chaos and Dynamical</a:t>
                      </a:r>
                      <a:r>
                        <a:rPr lang="en-GB" sz="2800" baseline="0" dirty="0" smtClean="0">
                          <a:solidFill>
                            <a:sysClr val="windowText" lastClr="000000"/>
                          </a:solidFill>
                        </a:rPr>
                        <a:t> Systems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algn="ctr"/>
                      <a:r>
                        <a:rPr lang="en-GB" sz="3200" dirty="0" smtClean="0">
                          <a:solidFill>
                            <a:sysClr val="windowText" lastClr="000000"/>
                          </a:solidFill>
                        </a:rPr>
                        <a:t>MATH323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solidFill>
                            <a:sysClr val="windowText" lastClr="000000"/>
                          </a:solidFill>
                        </a:rPr>
                        <a:t>Further Methods of Applied Mathematics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Cartesian Tensors &amp; Mathematical</a:t>
                      </a:r>
                      <a:r>
                        <a:rPr lang="en-GB" sz="2800" kern="1200" baseline="0" dirty="0" smtClean="0">
                          <a:solidFill>
                            <a:sysClr val="windowText" lastClr="000000"/>
                          </a:solidFill>
                          <a:latin typeface="+mn-lt"/>
                          <a:ea typeface="+mn-ea"/>
                          <a:cs typeface="+mn-cs"/>
                        </a:rPr>
                        <a:t> Models of Solids and Viscous Fluids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algn="ctr"/>
                      <a:r>
                        <a:rPr lang="en-GB" sz="3200" dirty="0" smtClean="0"/>
                        <a:t>MATH325</a:t>
                      </a:r>
                      <a:endParaRPr lang="en-GB" sz="3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t>Quantum Mechanics</a:t>
                      </a:r>
                      <a:endParaRPr lang="en-GB"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MATH326</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Relativity</a:t>
                      </a:r>
                      <a:endParaRPr lang="en-GB" sz="2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Economics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Population Dynamics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Physics Projects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Applied Stochastic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Theory of Statistical Inference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Applied Probability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Linear Statistical Models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Medical Statistics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Mathematical Risk Theory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Networks in Theory and Practice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In exceptional</a:t>
                      </a:r>
                      <a:r>
                        <a:rPr lang="en-GB" sz="3600" kern="1200" baseline="0" dirty="0" smtClean="0">
                          <a:solidFill>
                            <a:sysClr val="windowText" lastClr="000000"/>
                          </a:solidFill>
                          <a:latin typeface="+mn-lt"/>
                          <a:ea typeface="+mn-ea"/>
                          <a:cs typeface="+mn-cs"/>
                        </a:rPr>
                        <a:t> cases, 1 non mathematical sciences module or  up to 2 </a:t>
                      </a:r>
                      <a:r>
                        <a:rPr lang="en-GB" sz="3600" kern="1200" baseline="0" dirty="0" err="1" smtClean="0">
                          <a:solidFill>
                            <a:sysClr val="windowText" lastClr="000000"/>
                          </a:solidFill>
                          <a:latin typeface="+mn-lt"/>
                          <a:ea typeface="+mn-ea"/>
                          <a:cs typeface="+mn-cs"/>
                        </a:rPr>
                        <a:t>MMath</a:t>
                      </a:r>
                      <a:r>
                        <a:rPr lang="en-GB" sz="3600" kern="1200" baseline="0" dirty="0" smtClean="0">
                          <a:solidFill>
                            <a:sysClr val="windowText" lastClr="000000"/>
                          </a:solidFill>
                          <a:latin typeface="+mn-lt"/>
                          <a:ea typeface="+mn-ea"/>
                          <a:cs typeface="+mn-cs"/>
                        </a:rPr>
                        <a:t> modules may be taken, subject to approval. See G101 board for details. No more than 2 project modules may be taken</a:t>
                      </a:r>
                      <a:endParaRPr lang="en-GB" sz="36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44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4" name="Table 13"/>
          <p:cNvGraphicFramePr>
            <a:graphicFrameLocks noGrp="1"/>
          </p:cNvGraphicFramePr>
          <p:nvPr/>
        </p:nvGraphicFramePr>
        <p:xfrm>
          <a:off x="953990" y="25437131"/>
          <a:ext cx="6984776" cy="3840480"/>
        </p:xfrm>
        <a:graphic>
          <a:graphicData uri="http://schemas.openxmlformats.org/drawingml/2006/table">
            <a:tbl>
              <a:tblPr firstRow="1" bandRow="1">
                <a:tableStyleId>{5C22544A-7EE6-4342-B048-85BDC9FD1C3A}</a:tableStyleId>
              </a:tblPr>
              <a:tblGrid>
                <a:gridCol w="6984776"/>
              </a:tblGrid>
              <a:tr h="370840">
                <a:tc>
                  <a:txBody>
                    <a:bodyPr/>
                    <a:lstStyle/>
                    <a:p>
                      <a:r>
                        <a:rPr lang="en-GB" sz="3600" b="0" dirty="0" smtClean="0">
                          <a:solidFill>
                            <a:schemeClr val="tx1"/>
                          </a:solidFill>
                        </a:rPr>
                        <a:t>General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3600" b="0" dirty="0" smtClean="0">
                          <a:solidFill>
                            <a:schemeClr val="tx1"/>
                          </a:solidFill>
                        </a:rPr>
                        <a:t>Applied Maths / Theoretical Physics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en-GB" sz="3600" b="0" dirty="0" smtClean="0">
                          <a:solidFill>
                            <a:schemeClr val="tx1"/>
                          </a:solidFill>
                        </a:rPr>
                        <a:t>Pure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370840">
                <a:tc>
                  <a:txBody>
                    <a:bodyPr/>
                    <a:lstStyle/>
                    <a:p>
                      <a:r>
                        <a:rPr lang="en-GB" sz="3600" b="0" dirty="0" smtClean="0">
                          <a:solidFill>
                            <a:schemeClr val="tx1"/>
                          </a:solidFill>
                        </a:rPr>
                        <a:t>Statistics / OR</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r>
                        <a:rPr lang="en-GB" sz="3600" b="0" dirty="0" smtClean="0">
                          <a:solidFill>
                            <a:schemeClr val="tx1"/>
                          </a:solidFill>
                        </a:rPr>
                        <a:t>Project Modules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70840">
                <a:tc>
                  <a:txBody>
                    <a:bodyPr/>
                    <a:lstStyle/>
                    <a:p>
                      <a:r>
                        <a:rPr lang="en-GB" sz="3600" b="0" dirty="0" smtClean="0">
                          <a:solidFill>
                            <a:schemeClr val="tx1"/>
                          </a:solidFill>
                        </a:rPr>
                        <a:t>Other Subjects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212604"/>
            <a:ext cx="42808524" cy="5046663"/>
          </a:xfrm>
        </p:spPr>
        <p:txBody>
          <a:bodyPr>
            <a:normAutofit fontScale="90000"/>
          </a:bodyPr>
          <a:lstStyle/>
          <a:p>
            <a:r>
              <a:rPr lang="en-GB" dirty="0" smtClean="0"/>
              <a:t>G1F7: </a:t>
            </a:r>
            <a:r>
              <a:rPr lang="en-GB" dirty="0" smtClean="0"/>
              <a:t>BSc </a:t>
            </a:r>
            <a:r>
              <a:rPr lang="en-GB" dirty="0" smtClean="0"/>
              <a:t>Mathematics with Ocean and Climate Studies</a:t>
            </a:r>
            <a:r>
              <a:rPr lang="en-GB" dirty="0" smtClean="0"/>
              <a:t/>
            </a:r>
            <a:br>
              <a:rPr lang="en-GB" dirty="0" smtClean="0"/>
            </a:br>
            <a:r>
              <a:rPr lang="en-GB" dirty="0" smtClean="0"/>
              <a:t>From Application to Graduation</a:t>
            </a:r>
            <a:endParaRPr lang="en-GB" dirty="0"/>
          </a:p>
        </p:txBody>
      </p:sp>
      <p:sp>
        <p:nvSpPr>
          <p:cNvPr id="3" name="Oval 2"/>
          <p:cNvSpPr/>
          <p:nvPr/>
        </p:nvSpPr>
        <p:spPr>
          <a:xfrm>
            <a:off x="593950" y="14063427"/>
            <a:ext cx="5832648" cy="583264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smtClean="0">
                <a:solidFill>
                  <a:sysClr val="windowText" lastClr="000000"/>
                </a:solidFill>
              </a:rPr>
              <a:t>Application Successful!</a:t>
            </a:r>
            <a:endParaRPr lang="en-GB" sz="6000" dirty="0">
              <a:solidFill>
                <a:sysClr val="windowText" lastClr="000000"/>
              </a:solidFill>
            </a:endParaRPr>
          </a:p>
        </p:txBody>
      </p:sp>
      <p:sp>
        <p:nvSpPr>
          <p:cNvPr id="5" name="Oval 4"/>
          <p:cNvSpPr/>
          <p:nvPr/>
        </p:nvSpPr>
        <p:spPr>
          <a:xfrm>
            <a:off x="35661846" y="13919411"/>
            <a:ext cx="5832648" cy="583264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6000" dirty="0" smtClean="0">
                <a:solidFill>
                  <a:sysClr val="windowText" lastClr="000000"/>
                </a:solidFill>
              </a:rPr>
              <a:t>Graduation!</a:t>
            </a:r>
            <a:endParaRPr lang="en-GB" sz="6000" dirty="0">
              <a:solidFill>
                <a:sysClr val="windowText" lastClr="000000"/>
              </a:solidFill>
            </a:endParaRPr>
          </a:p>
        </p:txBody>
      </p:sp>
      <p:cxnSp>
        <p:nvCxnSpPr>
          <p:cNvPr id="7" name="Straight Connector 6"/>
          <p:cNvCxnSpPr/>
          <p:nvPr/>
        </p:nvCxnSpPr>
        <p:spPr>
          <a:xfrm>
            <a:off x="8561705" y="787073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7123410" y="787073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5685115" y="787073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4246820" y="7870739"/>
            <a:ext cx="0" cy="22898544"/>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1" name="Table 10"/>
          <p:cNvGraphicFramePr>
            <a:graphicFrameLocks noGrp="1"/>
          </p:cNvGraphicFramePr>
          <p:nvPr/>
        </p:nvGraphicFramePr>
        <p:xfrm>
          <a:off x="8946878" y="7798731"/>
          <a:ext cx="7776000" cy="7821120"/>
        </p:xfrm>
        <a:graphic>
          <a:graphicData uri="http://schemas.openxmlformats.org/drawingml/2006/table">
            <a:tbl>
              <a:tblPr>
                <a:tableStyleId>{5C22544A-7EE6-4342-B048-85BDC9FD1C3A}</a:tableStyleId>
              </a:tblPr>
              <a:tblGrid>
                <a:gridCol w="1866447"/>
                <a:gridCol w="5909553"/>
              </a:tblGrid>
              <a:tr h="1080000">
                <a:tc gridSpan="2">
                  <a:txBody>
                    <a:bodyPr/>
                    <a:lstStyle/>
                    <a:p>
                      <a:pPr algn="ctr"/>
                      <a:r>
                        <a:rPr lang="en-GB" dirty="0" smtClean="0">
                          <a:solidFill>
                            <a:sysClr val="windowText" lastClr="000000"/>
                          </a:solidFill>
                        </a:rPr>
                        <a:t>Year 1</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r>
              <a:tr h="720000">
                <a:tc>
                  <a:txBody>
                    <a:bodyPr/>
                    <a:lstStyle/>
                    <a:p>
                      <a:pPr algn="ctr"/>
                      <a:r>
                        <a:rPr lang="en-GB" sz="3200" dirty="0" smtClean="0">
                          <a:solidFill>
                            <a:sysClr val="windowText" lastClr="000000"/>
                          </a:solidFill>
                        </a:rPr>
                        <a:t>MATH101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1</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Calculus</a:t>
                      </a:r>
                      <a:r>
                        <a:rPr lang="en-GB" sz="2800" baseline="0" dirty="0" smtClean="0">
                          <a:solidFill>
                            <a:sysClr val="windowText" lastClr="000000"/>
                          </a:solidFill>
                        </a:rPr>
                        <a:t> 2</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MATH103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dirty="0" smtClean="0">
                          <a:solidFill>
                            <a:sysClr val="windowText" lastClr="000000"/>
                          </a:solidFill>
                        </a:rPr>
                        <a:t>Introduction to Linear Algebra</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MATH122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Dynamic Modelling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MATH162</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Introduction to Statistics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ENVS100</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Study</a:t>
                      </a:r>
                      <a:r>
                        <a:rPr lang="en-GB" sz="2800" kern="1200" baseline="0" dirty="0" smtClean="0">
                          <a:solidFill>
                            <a:sysClr val="windowText" lastClr="000000"/>
                          </a:solidFill>
                          <a:latin typeface="+mn-lt"/>
                          <a:ea typeface="+mn-ea"/>
                          <a:cs typeface="+mn-cs"/>
                        </a:rPr>
                        <a:t> Skills and GIS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ENVS111</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Climate</a:t>
                      </a:r>
                      <a:r>
                        <a:rPr lang="en-GB" sz="2800" kern="1200" baseline="0" dirty="0" smtClean="0">
                          <a:solidFill>
                            <a:sysClr val="windowText" lastClr="000000"/>
                          </a:solidFill>
                          <a:latin typeface="+mn-lt"/>
                          <a:ea typeface="+mn-ea"/>
                          <a:cs typeface="+mn-cs"/>
                        </a:rPr>
                        <a:t>, Atmosphere and Oceans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ENVS158</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Ocean</a:t>
                      </a:r>
                      <a:r>
                        <a:rPr lang="en-GB" sz="2800" kern="1200" baseline="0" dirty="0" smtClean="0">
                          <a:solidFill>
                            <a:sysClr val="windowText" lastClr="000000"/>
                          </a:solidFill>
                          <a:latin typeface="+mn-lt"/>
                          <a:ea typeface="+mn-ea"/>
                          <a:cs typeface="+mn-cs"/>
                        </a:rPr>
                        <a:t> Chemistry and Life</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bl>
          </a:graphicData>
        </a:graphic>
      </p:graphicFrame>
      <p:graphicFrame>
        <p:nvGraphicFramePr>
          <p:cNvPr id="12" name="Table 11"/>
          <p:cNvGraphicFramePr>
            <a:graphicFrameLocks noGrp="1"/>
          </p:cNvGraphicFramePr>
          <p:nvPr/>
        </p:nvGraphicFramePr>
        <p:xfrm>
          <a:off x="17551834" y="7798731"/>
          <a:ext cx="7776000" cy="9935760"/>
        </p:xfrm>
        <a:graphic>
          <a:graphicData uri="http://schemas.openxmlformats.org/drawingml/2006/table">
            <a:tbl>
              <a:tblPr>
                <a:tableStyleId>{5C22544A-7EE6-4342-B048-85BDC9FD1C3A}</a:tableStyleId>
              </a:tblPr>
              <a:tblGrid>
                <a:gridCol w="1866447"/>
                <a:gridCol w="5909553"/>
              </a:tblGrid>
              <a:tr h="1080000">
                <a:tc gridSpan="2">
                  <a:txBody>
                    <a:bodyPr/>
                    <a:lstStyle/>
                    <a:p>
                      <a:pPr algn="ctr"/>
                      <a:r>
                        <a:rPr lang="en-GB" dirty="0" smtClean="0">
                          <a:solidFill>
                            <a:sysClr val="windowText" lastClr="000000"/>
                          </a:solidFill>
                        </a:rPr>
                        <a:t>Year</a:t>
                      </a:r>
                      <a:r>
                        <a:rPr lang="en-GB" baseline="0" dirty="0" smtClean="0">
                          <a:solidFill>
                            <a:sysClr val="windowText" lastClr="000000"/>
                          </a:solidFill>
                        </a:rPr>
                        <a:t> 2</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Compulsory Modules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algn="ctr"/>
                      <a:r>
                        <a:rPr lang="en-GB" sz="3200" dirty="0" smtClean="0">
                          <a:solidFill>
                            <a:sysClr val="windowText" lastClr="000000"/>
                          </a:solidFill>
                        </a:rPr>
                        <a:t>MATH201</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800" dirty="0" smtClean="0">
                          <a:solidFill>
                            <a:sysClr val="windowText" lastClr="000000"/>
                          </a:solidFill>
                        </a:rPr>
                        <a:t>Ordinary Differential Equations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Introduction to the Methods of Applied mathematics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Vector Calculus with Applications</a:t>
                      </a:r>
                      <a:r>
                        <a:rPr lang="en-GB" sz="2800" kern="1200" baseline="0" dirty="0" smtClean="0">
                          <a:solidFill>
                            <a:sysClr val="windowText" lastClr="000000"/>
                          </a:solidFill>
                          <a:latin typeface="+mn-lt"/>
                          <a:ea typeface="+mn-ea"/>
                          <a:cs typeface="+mn-cs"/>
                        </a:rPr>
                        <a:t> in Fluid Mechanics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Classical Mechanics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algn="ctr"/>
                      <a:r>
                        <a:rPr lang="en-GB" sz="3200" dirty="0" smtClean="0">
                          <a:solidFill>
                            <a:sysClr val="windowText" lastClr="000000"/>
                          </a:solidFill>
                        </a:rPr>
                        <a:t>ENVS202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algn="ctr"/>
                      <a:r>
                        <a:rPr lang="en-GB" sz="2800" dirty="0" smtClean="0">
                          <a:solidFill>
                            <a:sysClr val="windowText" lastClr="000000"/>
                          </a:solidFill>
                        </a:rPr>
                        <a:t>Key</a:t>
                      </a:r>
                      <a:r>
                        <a:rPr lang="en-GB" sz="2800" baseline="0" dirty="0" smtClean="0">
                          <a:solidFill>
                            <a:sysClr val="windowText" lastClr="000000"/>
                          </a:solidFill>
                        </a:rPr>
                        <a:t> Skills for Ocean Scientists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algn="ctr"/>
                      <a:r>
                        <a:rPr lang="en-GB" sz="3200" dirty="0" smtClean="0">
                          <a:solidFill>
                            <a:sysClr val="windowText" lastClr="000000"/>
                          </a:solidFill>
                        </a:rPr>
                        <a:t>ENVS222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algn="ctr"/>
                      <a:r>
                        <a:rPr lang="en-GB" sz="2800" dirty="0" smtClean="0">
                          <a:solidFill>
                            <a:sysClr val="windowText" lastClr="000000"/>
                          </a:solidFill>
                        </a:rPr>
                        <a:t>Statistics for Environmental Scientists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ENVS266</a:t>
                      </a:r>
                      <a:endParaRPr lang="en-GB" sz="32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Estuaries</a:t>
                      </a:r>
                      <a:r>
                        <a:rPr lang="en-GB" sz="2800" kern="1200" baseline="0" dirty="0" smtClean="0">
                          <a:solidFill>
                            <a:sysClr val="windowText" lastClr="000000"/>
                          </a:solidFill>
                          <a:latin typeface="+mn-lt"/>
                          <a:ea typeface="+mn-ea"/>
                          <a:cs typeface="+mn-cs"/>
                        </a:rPr>
                        <a:t> – Their Geochemistry and Life</a:t>
                      </a:r>
                      <a:endParaRPr lang="en-GB" sz="2800" kern="1200" dirty="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gridSpan="2">
                  <a:txBody>
                    <a:bodyPr/>
                    <a:lstStyle/>
                    <a:p>
                      <a:pPr marL="0" algn="ctr" defTabSz="4176431" rtl="0" eaLnBrk="1" latinLnBrk="0" hangingPunct="1"/>
                      <a:r>
                        <a:rPr lang="en-GB" sz="3600" kern="1200" dirty="0" smtClean="0">
                          <a:solidFill>
                            <a:sysClr val="windowText" lastClr="000000"/>
                          </a:solidFill>
                          <a:latin typeface="+mn-lt"/>
                          <a:ea typeface="+mn-ea"/>
                          <a:cs typeface="+mn-cs"/>
                        </a:rPr>
                        <a:t>And one of</a:t>
                      </a:r>
                      <a:r>
                        <a:rPr lang="en-GB" sz="3600" kern="1200" baseline="0" dirty="0" smtClean="0">
                          <a:solidFill>
                            <a:sysClr val="windowText" lastClr="000000"/>
                          </a:solidFill>
                          <a:latin typeface="+mn-lt"/>
                          <a:ea typeface="+mn-ea"/>
                          <a:cs typeface="+mn-cs"/>
                        </a:rPr>
                        <a:t> </a:t>
                      </a:r>
                      <a:endParaRPr lang="en-GB" sz="36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ENVS260</a:t>
                      </a: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Water and Air</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MATH266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Numerical Analysis, Solution of Linear Equations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bl>
          </a:graphicData>
        </a:graphic>
      </p:graphicFrame>
      <p:graphicFrame>
        <p:nvGraphicFramePr>
          <p:cNvPr id="13" name="Table 12"/>
          <p:cNvGraphicFramePr>
            <a:graphicFrameLocks noGrp="1"/>
          </p:cNvGraphicFramePr>
          <p:nvPr/>
        </p:nvGraphicFramePr>
        <p:xfrm>
          <a:off x="26156790" y="7798731"/>
          <a:ext cx="7776000" cy="11870880"/>
        </p:xfrm>
        <a:graphic>
          <a:graphicData uri="http://schemas.openxmlformats.org/drawingml/2006/table">
            <a:tbl>
              <a:tblPr>
                <a:tableStyleId>{5C22544A-7EE6-4342-B048-85BDC9FD1C3A}</a:tableStyleId>
              </a:tblPr>
              <a:tblGrid>
                <a:gridCol w="1943352"/>
                <a:gridCol w="5832648"/>
              </a:tblGrid>
              <a:tr h="1080000">
                <a:tc gridSpan="2">
                  <a:txBody>
                    <a:bodyPr/>
                    <a:lstStyle/>
                    <a:p>
                      <a:pPr algn="ctr"/>
                      <a:r>
                        <a:rPr lang="en-GB" dirty="0" smtClean="0">
                          <a:solidFill>
                            <a:sysClr val="windowText" lastClr="000000"/>
                          </a:solidFill>
                        </a:rPr>
                        <a:t>Year</a:t>
                      </a:r>
                      <a:r>
                        <a:rPr lang="en-GB" baseline="0" dirty="0" smtClean="0">
                          <a:solidFill>
                            <a:sysClr val="windowText" lastClr="000000"/>
                          </a:solidFill>
                        </a:rPr>
                        <a:t> 3</a:t>
                      </a: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GB"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Compulsory Modules</a:t>
                      </a:r>
                      <a:endParaRPr lang="en-GB" sz="3600" kern="1200" dirty="0" smtClean="0">
                        <a:solidFill>
                          <a:sysClr val="windowText" lastClr="000000"/>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176431" rtl="0" eaLnBrk="1" latinLnBrk="0" hangingPunct="1"/>
                      <a:endParaRPr lang="en-GB" sz="4400" kern="1200" dirty="0" smtClean="0">
                        <a:solidFill>
                          <a:sysClr val="windowText" lastClr="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00">
                <a:tc>
                  <a:txBody>
                    <a:bodyPr/>
                    <a:lstStyle/>
                    <a:p>
                      <a:pPr algn="ctr"/>
                      <a:r>
                        <a:rPr lang="en-GB" sz="3200" dirty="0" smtClean="0">
                          <a:solidFill>
                            <a:sysClr val="windowText" lastClr="000000"/>
                          </a:solidFill>
                        </a:rPr>
                        <a:t>MATH323</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solidFill>
                            <a:sysClr val="windowText" lastClr="000000"/>
                          </a:solidFill>
                        </a:rPr>
                        <a:t>Further Methods of Applied Mathematics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ENVS332</a:t>
                      </a: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Ocean Dynamics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ENVS335</a:t>
                      </a: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kern="1200" dirty="0" smtClean="0">
                          <a:solidFill>
                            <a:sysClr val="windowText" lastClr="000000"/>
                          </a:solidFill>
                          <a:latin typeface="+mn-lt"/>
                          <a:ea typeface="+mn-ea"/>
                          <a:cs typeface="+mn-cs"/>
                        </a:rPr>
                        <a:t>Ocean Carbon Cycle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ENVS349</a:t>
                      </a: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Sea Practical</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ENVS366</a:t>
                      </a: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Marine Sciences – Special Topics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ENVS377</a:t>
                      </a: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Ocean Sciences Research Project</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gridSpan="2">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3600" kern="1200" dirty="0" smtClean="0">
                          <a:solidFill>
                            <a:sysClr val="windowText" lastClr="000000"/>
                          </a:solidFill>
                          <a:latin typeface="+mn-lt"/>
                          <a:ea typeface="+mn-ea"/>
                          <a:cs typeface="+mn-cs"/>
                        </a:rPr>
                        <a:t>And </a:t>
                      </a:r>
                      <a:r>
                        <a:rPr lang="en-GB" sz="3600" kern="1200" dirty="0" smtClean="0">
                          <a:solidFill>
                            <a:sysClr val="windowText" lastClr="000000"/>
                          </a:solidFill>
                          <a:latin typeface="+mn-lt"/>
                          <a:ea typeface="+mn-ea"/>
                          <a:cs typeface="+mn-cs"/>
                        </a:rPr>
                        <a:t>2 </a:t>
                      </a:r>
                      <a:r>
                        <a:rPr lang="en-GB" sz="3600" kern="1200" dirty="0" smtClean="0">
                          <a:solidFill>
                            <a:sysClr val="windowText" lastClr="000000"/>
                          </a:solidFill>
                          <a:latin typeface="+mn-lt"/>
                          <a:ea typeface="+mn-ea"/>
                          <a:cs typeface="+mn-cs"/>
                        </a:rPr>
                        <a:t>modules from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sz="2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720000">
                <a:tc>
                  <a:txBody>
                    <a:bodyPr/>
                    <a:lstStyle/>
                    <a:p>
                      <a:pPr algn="ctr"/>
                      <a:r>
                        <a:rPr lang="en-GB" sz="3200" dirty="0" smtClean="0">
                          <a:solidFill>
                            <a:sysClr val="windowText" lastClr="000000"/>
                          </a:solidFill>
                        </a:rPr>
                        <a:t>MATH322</a:t>
                      </a:r>
                      <a:endParaRPr lang="en-GB" sz="3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GB" sz="2800" dirty="0" smtClean="0">
                          <a:solidFill>
                            <a:sysClr val="windowText" lastClr="000000"/>
                          </a:solidFill>
                        </a:rPr>
                        <a:t>Chaos and Dynamical</a:t>
                      </a:r>
                      <a:r>
                        <a:rPr lang="en-GB" sz="2800" baseline="0" dirty="0" smtClean="0">
                          <a:solidFill>
                            <a:sysClr val="windowText" lastClr="000000"/>
                          </a:solidFill>
                        </a:rPr>
                        <a:t> Systems</a:t>
                      </a:r>
                      <a:endParaRPr lang="en-GB" sz="2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MATH332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defTabSz="4176431" rtl="0" eaLnBrk="1" fontAlgn="auto" latinLnBrk="0" hangingPunct="1">
                        <a:lnSpc>
                          <a:spcPct val="100000"/>
                        </a:lnSpc>
                        <a:spcBef>
                          <a:spcPts val="0"/>
                        </a:spcBef>
                        <a:spcAft>
                          <a:spcPts val="0"/>
                        </a:spcAft>
                        <a:buClrTx/>
                        <a:buSzTx/>
                        <a:buFontTx/>
                        <a:buNone/>
                        <a:tabLst/>
                        <a:defRPr/>
                      </a:pPr>
                      <a:r>
                        <a:rPr lang="en-GB" sz="2800" dirty="0" smtClean="0">
                          <a:solidFill>
                            <a:sysClr val="windowText" lastClr="000000"/>
                          </a:solidFill>
                        </a:rPr>
                        <a:t>Population Dynamics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ENVS372</a:t>
                      </a: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Fluvial Environments</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ENVS376</a:t>
                      </a: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Coastal Environments: Spatial and Temporal Change</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ENVS389</a:t>
                      </a: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Climate Change – A Critical</a:t>
                      </a:r>
                      <a:r>
                        <a:rPr lang="en-GB" sz="2800" kern="1200" baseline="0" dirty="0" smtClean="0">
                          <a:solidFill>
                            <a:sysClr val="windowText" lastClr="000000"/>
                          </a:solidFill>
                          <a:latin typeface="+mn-lt"/>
                          <a:ea typeface="+mn-ea"/>
                          <a:cs typeface="+mn-cs"/>
                        </a:rPr>
                        <a:t> Review</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r h="720000">
                <a:tc>
                  <a:txBody>
                    <a:bodyPr/>
                    <a:lstStyle/>
                    <a:p>
                      <a:pPr marL="0" algn="ctr" defTabSz="4176431" rtl="0" eaLnBrk="1" latinLnBrk="0" hangingPunct="1"/>
                      <a:r>
                        <a:rPr lang="en-GB" sz="3200" kern="1200" dirty="0" smtClean="0">
                          <a:solidFill>
                            <a:sysClr val="windowText" lastClr="000000"/>
                          </a:solidFill>
                          <a:latin typeface="+mn-lt"/>
                          <a:ea typeface="+mn-ea"/>
                          <a:cs typeface="+mn-cs"/>
                        </a:rPr>
                        <a:t>ENVS461</a:t>
                      </a:r>
                      <a:endParaRPr lang="en-GB" sz="32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c>
                  <a:txBody>
                    <a:bodyPr/>
                    <a:lstStyle/>
                    <a:p>
                      <a:pPr marL="0" algn="ctr" defTabSz="4176431" rtl="0" eaLnBrk="1" latinLnBrk="0" hangingPunct="1"/>
                      <a:r>
                        <a:rPr lang="en-GB" sz="2800" kern="1200" dirty="0" smtClean="0">
                          <a:solidFill>
                            <a:sysClr val="windowText" lastClr="000000"/>
                          </a:solidFill>
                          <a:latin typeface="+mn-lt"/>
                          <a:ea typeface="+mn-ea"/>
                          <a:cs typeface="+mn-cs"/>
                        </a:rPr>
                        <a:t>Evolution,</a:t>
                      </a:r>
                      <a:r>
                        <a:rPr lang="en-GB" sz="2800" kern="1200" baseline="0" dirty="0" smtClean="0">
                          <a:solidFill>
                            <a:sysClr val="windowText" lastClr="000000"/>
                          </a:solidFill>
                          <a:latin typeface="+mn-lt"/>
                          <a:ea typeface="+mn-ea"/>
                          <a:cs typeface="+mn-cs"/>
                        </a:rPr>
                        <a:t> Oceans and Climate</a:t>
                      </a:r>
                      <a:endParaRPr lang="en-GB" sz="2800" kern="1200" dirty="0" smtClean="0">
                        <a:solidFill>
                          <a:sysClr val="windowText" lastClr="000000"/>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66FF"/>
                    </a:solidFill>
                  </a:tcPr>
                </a:tc>
              </a:tr>
            </a:tbl>
          </a:graphicData>
        </a:graphic>
      </p:graphicFrame>
      <p:graphicFrame>
        <p:nvGraphicFramePr>
          <p:cNvPr id="14" name="Table 13"/>
          <p:cNvGraphicFramePr>
            <a:graphicFrameLocks noGrp="1"/>
          </p:cNvGraphicFramePr>
          <p:nvPr/>
        </p:nvGraphicFramePr>
        <p:xfrm>
          <a:off x="953990" y="25653155"/>
          <a:ext cx="6984776" cy="3840480"/>
        </p:xfrm>
        <a:graphic>
          <a:graphicData uri="http://schemas.openxmlformats.org/drawingml/2006/table">
            <a:tbl>
              <a:tblPr firstRow="1" bandRow="1">
                <a:tableStyleId>{5C22544A-7EE6-4342-B048-85BDC9FD1C3A}</a:tableStyleId>
              </a:tblPr>
              <a:tblGrid>
                <a:gridCol w="6984776"/>
              </a:tblGrid>
              <a:tr h="370840">
                <a:tc>
                  <a:txBody>
                    <a:bodyPr/>
                    <a:lstStyle/>
                    <a:p>
                      <a:r>
                        <a:rPr lang="en-GB" sz="3600" b="0" dirty="0" smtClean="0">
                          <a:solidFill>
                            <a:schemeClr val="tx1"/>
                          </a:solidFill>
                        </a:rPr>
                        <a:t>General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GB" sz="3600" b="0" dirty="0" smtClean="0">
                          <a:solidFill>
                            <a:schemeClr val="tx1"/>
                          </a:solidFill>
                        </a:rPr>
                        <a:t>Applied Maths / Theoretical Physics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en-GB" sz="3600" b="0" dirty="0" smtClean="0">
                          <a:solidFill>
                            <a:schemeClr val="tx1"/>
                          </a:solidFill>
                        </a:rPr>
                        <a:t>Pure Maths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370840">
                <a:tc>
                  <a:txBody>
                    <a:bodyPr/>
                    <a:lstStyle/>
                    <a:p>
                      <a:r>
                        <a:rPr lang="en-GB" sz="3600" b="0" dirty="0" smtClean="0">
                          <a:solidFill>
                            <a:schemeClr val="tx1"/>
                          </a:solidFill>
                        </a:rPr>
                        <a:t>Statistics / OR</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r>
                        <a:rPr lang="en-GB" sz="3600" b="0" dirty="0" smtClean="0">
                          <a:solidFill>
                            <a:schemeClr val="tx1"/>
                          </a:solidFill>
                        </a:rPr>
                        <a:t>Project Modules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70840">
                <a:tc>
                  <a:txBody>
                    <a:bodyPr/>
                    <a:lstStyle/>
                    <a:p>
                      <a:r>
                        <a:rPr lang="en-GB" sz="3600" b="0" dirty="0" smtClean="0">
                          <a:solidFill>
                            <a:schemeClr val="tx1"/>
                          </a:solidFill>
                        </a:rPr>
                        <a:t>Other Subjects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66FF"/>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2915</TotalTime>
  <Words>9955</Words>
  <Application>Microsoft Office PowerPoint</Application>
  <PresentationFormat>Custom</PresentationFormat>
  <Paragraphs>2668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Application to Graduation</vt:lpstr>
      <vt:lpstr>First Year Modules</vt:lpstr>
      <vt:lpstr>Second Year Modules</vt:lpstr>
      <vt:lpstr>Third Year Modules</vt:lpstr>
      <vt:lpstr>Fourth Year Modules</vt:lpstr>
      <vt:lpstr>G100: BSc Mathematics From Application to Graduation</vt:lpstr>
      <vt:lpstr>G1X3: BSc Mathematics With Education From Application to Graduation</vt:lpstr>
      <vt:lpstr>G110: BSc Pure Mathematics From Application to Graduation</vt:lpstr>
      <vt:lpstr>G1F7: BSc Mathematics with Ocean and Climate Studies From Application to Graduation</vt:lpstr>
      <vt:lpstr>GG13: BSc Mathematics and Statistics From Application to Graduation</vt:lpstr>
      <vt:lpstr>GG14: BSc Mathematics &amp; Computer Science From Application to Graduation</vt:lpstr>
      <vt:lpstr>GV15: BA Philosophy &amp; Mathematics From Application to Graduation</vt:lpstr>
      <vt:lpstr>GL11: BA Economics and Mathematics  From Application to Graduation</vt:lpstr>
      <vt:lpstr>Slide 14</vt:lpstr>
      <vt:lpstr>G1N3: BSc Mathematics with Finance From Application to Graduation</vt:lpstr>
      <vt:lpstr>FG31: BSc Physics and Mathematics From Application to Graduation</vt:lpstr>
      <vt:lpstr>FGH1: MMath Mathematical Physics From Application to Graduation</vt:lpstr>
      <vt:lpstr>F344: MPhys Theoretical Physics From Application to Graduation</vt:lpstr>
      <vt:lpstr>G101: MMath Mathematics From Application to Graduation</vt:lpstr>
      <vt:lpstr>G1R9: BSc Mathematical Sciences with a European Language  From Application to Graduation</vt:lpstr>
      <vt:lpstr>GR11: BA French and Mathematics  From Application to Graduation</vt:lpstr>
    </vt:vector>
  </TitlesOfParts>
  <Company>The University of Liverpool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Application to Graduation</dc:title>
  <dc:creator>Chris Marchant</dc:creator>
  <cp:lastModifiedBy>Chris Marchant</cp:lastModifiedBy>
  <cp:revision>291</cp:revision>
  <dcterms:created xsi:type="dcterms:W3CDTF">2012-09-13T08:40:21Z</dcterms:created>
  <dcterms:modified xsi:type="dcterms:W3CDTF">2012-10-09T15:31:07Z</dcterms:modified>
</cp:coreProperties>
</file>